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Lst>
  <p:sldSz cy="5143500" cx="9144000"/>
  <p:notesSz cx="6858000" cy="9144000"/>
  <p:embeddedFontLst>
    <p:embeddedFont>
      <p:font typeface="IBM Plex Sans"/>
      <p:regular r:id="rId88"/>
      <p:bold r:id="rId89"/>
      <p:italic r:id="rId90"/>
      <p:boldItalic r:id="rId91"/>
    </p:embeddedFont>
    <p:embeddedFont>
      <p:font typeface="Oswald Medium"/>
      <p:regular r:id="rId92"/>
      <p:bold r:id="rId93"/>
    </p:embeddedFont>
    <p:embeddedFont>
      <p:font typeface="Roboto"/>
      <p:regular r:id="rId94"/>
      <p:bold r:id="rId95"/>
      <p:italic r:id="rId96"/>
      <p:boldItalic r:id="rId97"/>
    </p:embeddedFont>
    <p:embeddedFont>
      <p:font typeface="Montserrat"/>
      <p:regular r:id="rId98"/>
      <p:bold r:id="rId99"/>
      <p:italic r:id="rId100"/>
      <p:boldItalic r:id="rId101"/>
    </p:embeddedFont>
    <p:embeddedFont>
      <p:font typeface="IBM Plex Sans Medium"/>
      <p:regular r:id="rId102"/>
      <p:bold r:id="rId103"/>
      <p:italic r:id="rId104"/>
      <p:boldItalic r:id="rId105"/>
    </p:embeddedFont>
    <p:embeddedFont>
      <p:font typeface="Oswald"/>
      <p:regular r:id="rId106"/>
      <p:bold r:id="rId107"/>
    </p:embeddedFont>
    <p:embeddedFont>
      <p:font typeface="IBM Plex Sans SemiBold"/>
      <p:regular r:id="rId108"/>
      <p:bold r:id="rId109"/>
      <p:italic r:id="rId110"/>
      <p:boldItalic r:id="rId1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B2A52B8-30C8-4F62-969F-B116A666AEB7}">
  <a:tblStyle styleId="{0B2A52B8-30C8-4F62-969F-B116A666AEB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Oswald-bold.fntdata"/><Relationship Id="rId106" Type="http://schemas.openxmlformats.org/officeDocument/2006/relationships/font" Target="fonts/Oswald-regular.fntdata"/><Relationship Id="rId105" Type="http://schemas.openxmlformats.org/officeDocument/2006/relationships/font" Target="fonts/IBMPlexSansMedium-boldItalic.fntdata"/><Relationship Id="rId104" Type="http://schemas.openxmlformats.org/officeDocument/2006/relationships/font" Target="fonts/IBMPlexSansMedium-italic.fntdata"/><Relationship Id="rId109" Type="http://schemas.openxmlformats.org/officeDocument/2006/relationships/font" Target="fonts/IBMPlexSansSemiBold-bold.fntdata"/><Relationship Id="rId108" Type="http://schemas.openxmlformats.org/officeDocument/2006/relationships/font" Target="fonts/IBMPlexSansSemiBold-regular.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font" Target="fonts/IBMPlexSansMedium-bold.fntdata"/><Relationship Id="rId102" Type="http://schemas.openxmlformats.org/officeDocument/2006/relationships/font" Target="fonts/IBMPlexSansMedium-regular.fntdata"/><Relationship Id="rId101" Type="http://schemas.openxmlformats.org/officeDocument/2006/relationships/font" Target="fonts/Montserrat-boldItalic.fntdata"/><Relationship Id="rId100" Type="http://schemas.openxmlformats.org/officeDocument/2006/relationships/font" Target="fonts/Montserrat-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font" Target="fonts/Roboto-bold.fntdata"/><Relationship Id="rId94" Type="http://schemas.openxmlformats.org/officeDocument/2006/relationships/font" Target="fonts/Roboto-regular.fntdata"/><Relationship Id="rId97" Type="http://schemas.openxmlformats.org/officeDocument/2006/relationships/font" Target="fonts/Roboto-boldItalic.fntdata"/><Relationship Id="rId96" Type="http://schemas.openxmlformats.org/officeDocument/2006/relationships/font" Target="fonts/Roboto-italic.fntdata"/><Relationship Id="rId11" Type="http://schemas.openxmlformats.org/officeDocument/2006/relationships/slide" Target="slides/slide6.xml"/><Relationship Id="rId99" Type="http://schemas.openxmlformats.org/officeDocument/2006/relationships/font" Target="fonts/Montserrat-bold.fntdata"/><Relationship Id="rId10" Type="http://schemas.openxmlformats.org/officeDocument/2006/relationships/slide" Target="slides/slide5.xml"/><Relationship Id="rId98" Type="http://schemas.openxmlformats.org/officeDocument/2006/relationships/font" Target="fonts/Montserrat-regular.fntdata"/><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font" Target="fonts/IBMPlexSans-boldItalic.fntdata"/><Relationship Id="rId90" Type="http://schemas.openxmlformats.org/officeDocument/2006/relationships/font" Target="fonts/IBMPlexSans-italic.fntdata"/><Relationship Id="rId93" Type="http://schemas.openxmlformats.org/officeDocument/2006/relationships/font" Target="fonts/OswaldMedium-bold.fntdata"/><Relationship Id="rId92" Type="http://schemas.openxmlformats.org/officeDocument/2006/relationships/font" Target="fonts/OswaldMedium-regular.fntdata"/><Relationship Id="rId15" Type="http://schemas.openxmlformats.org/officeDocument/2006/relationships/slide" Target="slides/slide10.xml"/><Relationship Id="rId110" Type="http://schemas.openxmlformats.org/officeDocument/2006/relationships/font" Target="fonts/IBMPlexSansSemiBold-italic.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11" Type="http://schemas.openxmlformats.org/officeDocument/2006/relationships/font" Target="fonts/IBMPlexSansSemiBold-boldItalic.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font" Target="fonts/IBMPlexSans-regular.fntdata"/><Relationship Id="rId87" Type="http://schemas.openxmlformats.org/officeDocument/2006/relationships/slide" Target="slides/slide82.xml"/><Relationship Id="rId89" Type="http://schemas.openxmlformats.org/officeDocument/2006/relationships/font" Target="fonts/IBMPlexSans-bold.fntdata"/><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b4ad8d7d11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b4ad8d7d11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745a6c4f3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745a6c4f3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05863cf93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05863cf93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9b5c576a3b_2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19b5c576a3b_2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a2a6b60c8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a2a6b60c8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a2a6b60c8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a2a6b60c8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a2a6b60c82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a2a6b60c82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a2a6b60c82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a2a6b60c82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a2a6b60c82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a2a6b60c82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a2a6b60c82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1a2a6b60c82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a2a6b60c82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a2a6b60c82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a2a6b60c82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a2a6b60c82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a2a6b60c82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a2a6b60c82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9b5c576a3b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9b5c576a3b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a3137c1d1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a3137c1d1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a2a6b60c82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a2a6b60c82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a2a6b60c82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1a2a6b60c82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a2a6b60c82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a2a6b60c82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a2a6b60c82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a2a6b60c82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a2a6b60c82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a2a6b60c82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a2a6b60c82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a2a6b60c82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1a2a6b60c82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1a2a6b60c82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a2a6b60c82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1a2a6b60c82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a2a6b60c82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1a2a6b60c82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a2a6b60c82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1a2a6b60c82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1a2a6b60c82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1a2a6b60c82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1a2a6b60c82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1a2a6b60c82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1a2a6b60c82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1a2a6b60c82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1a2a6b60c82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1a2a6b60c82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1a2a6b60c82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1a2a6b60c82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a2a6b60c82_0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a2a6b60c82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1b2a74e0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1b2a74e0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a2a6b60c82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1a2a6b60c82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a2a6b60c82_0_6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1a2a6b60c82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1a2a6b60c82_0_6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1a2a6b60c82_0_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1a2a6b60c82_0_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1a2a6b60c82_0_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1a2a6b60c82_0_6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1a2a6b60c82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1a2a6b60c82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1a2a6b60c82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1a2a6b60c82_0_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1a2a6b60c82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1a2a6b60c82_0_7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1a2a6b60c82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1a2a6b60c82_0_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1a2a6b60c82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1a2a6b60c82_0_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1a2a6b60c82_0_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1a2a6b60c82_0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1a2a6b60c82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1a2a6b60c82_0_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1a2a6b60c82_0_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1a2a6b60c82_0_8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1a2a6b60c82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206456852c6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206456852c6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1b786f915d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21b786f915d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206456852c6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206456852c6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06456852c6_4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206456852c6_4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06456852c6_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206456852c6_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06456852c6_4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206456852c6_4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206456852c6_4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206456852c6_4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06456852c6_4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06456852c6_4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21400d987ea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21400d987ea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06456852c6_4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206456852c6_4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206456852c6_4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206456852c6_4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06456852c6_4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206456852c6_4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1a2a6b60c82_0_8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1a2a6b60c82_0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395ab138a2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3395ab138a2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Mikey</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1a2a6b60c82_0_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1a2a6b60c82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395ab138a2_1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3395ab138a2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23e16bb074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23e16bb074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e5bbba1f6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2e5bbba1f6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1e6020acfca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1e6020acfca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1e6020acfca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1e6020acfca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1e6020acfc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1e6020acf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1b3a0610e5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1b3a0610e5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1b3a0610e5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1b3a0610e5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1b3a0610e5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1b3a0610e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1a2a6b60c82_0_8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1a2a6b60c82_0_8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1a2a6b60c82_0_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1a2a6b60c82_0_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323e16bb074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323e16bb074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323e16bb074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323e16bb074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0a23d08ca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30a23d08ca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Need to bring villain across to customer stories….</a:t>
            </a:r>
            <a:endParaRPr/>
          </a:p>
          <a:p>
            <a:pPr indent="0" lvl="0" marL="0" rtl="0" algn="l">
              <a:spcBef>
                <a:spcPts val="0"/>
              </a:spcBef>
              <a:spcAft>
                <a:spcPts val="0"/>
              </a:spcAft>
              <a:buNone/>
            </a:pPr>
            <a:r>
              <a:rPr lang="en"/>
              <a:t>Salespeople often share the outcome of clients stories, but forget to share the challenges, spiritual and material…</a:t>
            </a:r>
            <a:br>
              <a:rPr lang="en"/>
            </a:br>
            <a:br>
              <a:rPr lang="en"/>
            </a:br>
            <a:r>
              <a:rPr lang="en"/>
              <a:t>And people want to hear about a hero who faced a similar villain to them…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1b3a0610e5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1b3a0610e5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1b3a0610e5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1b3a0610e5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23e16b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323e16b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323e16bb074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323e16bb074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1b4ad8d7d1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1b4ad8d7d1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1e6020acfc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1e6020acfc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1b3a0610e5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1b3a0610e5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ck Titl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7200"/>
              <a:buFont typeface="Oswald Medium"/>
              <a:buNone/>
              <a:defRPr sz="7200">
                <a:solidFill>
                  <a:schemeClr val="lt1"/>
                </a:solidFill>
                <a:latin typeface="Oswald Medium"/>
                <a:ea typeface="Oswald Medium"/>
                <a:cs typeface="Oswald Medium"/>
                <a:sym typeface="Oswald Medium"/>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2800"/>
              <a:buFont typeface="IBM Plex Sans"/>
              <a:buNone/>
              <a:defRPr sz="2800">
                <a:solidFill>
                  <a:schemeClr val="lt1"/>
                </a:solidFill>
                <a:latin typeface="IBM Plex Sans"/>
                <a:ea typeface="IBM Plex Sans"/>
                <a:cs typeface="IBM Plex Sans"/>
                <a:sym typeface="IBM Plex Sans"/>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12" name="Google Shape;12;p2"/>
          <p:cNvPicPr preferRelativeResize="0"/>
          <p:nvPr/>
        </p:nvPicPr>
        <p:blipFill rotWithShape="1">
          <a:blip r:embed="rId2">
            <a:alphaModFix amt="71000"/>
          </a:blip>
          <a:srcRect b="-13920" l="-7490" r="7490" t="13920"/>
          <a:stretch/>
        </p:blipFill>
        <p:spPr>
          <a:xfrm rot="-5400008">
            <a:off x="35" y="-22"/>
            <a:ext cx="3847132" cy="3847192"/>
          </a:xfrm>
          <a:prstGeom prst="rect">
            <a:avLst/>
          </a:prstGeom>
          <a:noFill/>
          <a:ln>
            <a:noFill/>
          </a:ln>
        </p:spPr>
      </p:pic>
      <p:sp>
        <p:nvSpPr>
          <p:cNvPr id="13" name="Google Shape;13;p2"/>
          <p:cNvSpPr/>
          <p:nvPr/>
        </p:nvSpPr>
        <p:spPr>
          <a:xfrm>
            <a:off x="0" y="4993625"/>
            <a:ext cx="1304400" cy="150000"/>
          </a:xfrm>
          <a:prstGeom prst="rect">
            <a:avLst/>
          </a:prstGeom>
          <a:gradFill>
            <a:gsLst>
              <a:gs pos="0">
                <a:schemeClr val="dk2"/>
              </a:gs>
              <a:gs pos="100000">
                <a:schemeClr val="accent2"/>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839600" y="0"/>
            <a:ext cx="1304400" cy="150000"/>
          </a:xfrm>
          <a:prstGeom prst="rect">
            <a:avLst/>
          </a:prstGeom>
          <a:gradFill>
            <a:gsLst>
              <a:gs pos="0">
                <a:schemeClr val="dk2"/>
              </a:gs>
              <a:gs pos="100000">
                <a:schemeClr val="accent2"/>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 name="Google Shape;15;p2"/>
          <p:cNvPicPr preferRelativeResize="0"/>
          <p:nvPr/>
        </p:nvPicPr>
        <p:blipFill rotWithShape="1">
          <a:blip r:embed="rId2">
            <a:alphaModFix amt="71000"/>
          </a:blip>
          <a:srcRect b="-13920" l="-7490" r="7490" t="13920"/>
          <a:stretch/>
        </p:blipFill>
        <p:spPr>
          <a:xfrm rot="5399992">
            <a:off x="5296835" y="1306828"/>
            <a:ext cx="3847132" cy="384719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type="secHead">
  <p:cSld name="SECTION_HEADER">
    <p:bg>
      <p:bgPr>
        <a:solidFill>
          <a:schemeClr val="accent1"/>
        </a:solidFill>
      </p:bgPr>
    </p:bg>
    <p:spTree>
      <p:nvGrpSpPr>
        <p:cNvPr id="16" name="Shape 16"/>
        <p:cNvGrpSpPr/>
        <p:nvPr/>
      </p:nvGrpSpPr>
      <p:grpSpPr>
        <a:xfrm>
          <a:off x="0" y="0"/>
          <a:ext cx="0" cy="0"/>
          <a:chOff x="0" y="0"/>
          <a:chExt cx="0" cy="0"/>
        </a:xfrm>
      </p:grpSpPr>
      <p:sp>
        <p:nvSpPr>
          <p:cNvPr id="17" name="Google Shape;17;p3"/>
          <p:cNvSpPr txBox="1"/>
          <p:nvPr>
            <p:ph type="title"/>
          </p:nvPr>
        </p:nvSpPr>
        <p:spPr>
          <a:xfrm>
            <a:off x="3741925" y="2150850"/>
            <a:ext cx="5090400" cy="841800"/>
          </a:xfrm>
          <a:prstGeom prst="rect">
            <a:avLst/>
          </a:prstGeom>
        </p:spPr>
        <p:txBody>
          <a:bodyPr anchorCtr="0" anchor="ctr" bIns="91425" lIns="91425" spcFirstLastPara="1" rIns="91425" wrap="square" tIns="91425">
            <a:spAutoFit/>
          </a:bodyPr>
          <a:lstStyle>
            <a:lvl1pPr lvl="0">
              <a:spcBef>
                <a:spcPts val="0"/>
              </a:spcBef>
              <a:spcAft>
                <a:spcPts val="0"/>
              </a:spcAft>
              <a:buSzPts val="3200"/>
              <a:buFont typeface="IBM Plex Sans"/>
              <a:buNone/>
              <a:defRPr sz="3200">
                <a:latin typeface="IBM Plex Sans"/>
                <a:ea typeface="IBM Plex Sans"/>
                <a:cs typeface="IBM Plex Sans"/>
                <a:sym typeface="IBM Plex Sans"/>
              </a:defRPr>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_HEADER_1">
    <p:bg>
      <p:bgPr>
        <a:solidFill>
          <a:schemeClr val="dk1"/>
        </a:solidFill>
      </p:bgPr>
    </p:bg>
    <p:spTree>
      <p:nvGrpSpPr>
        <p:cNvPr id="19" name="Shape 19"/>
        <p:cNvGrpSpPr/>
        <p:nvPr/>
      </p:nvGrpSpPr>
      <p:grpSpPr>
        <a:xfrm>
          <a:off x="0" y="0"/>
          <a:ext cx="0" cy="0"/>
          <a:chOff x="0" y="0"/>
          <a:chExt cx="0" cy="0"/>
        </a:xfrm>
      </p:grpSpPr>
      <p:sp>
        <p:nvSpPr>
          <p:cNvPr id="20" name="Google Shape;20;p4"/>
          <p:cNvSpPr txBox="1"/>
          <p:nvPr>
            <p:ph type="title"/>
          </p:nvPr>
        </p:nvSpPr>
        <p:spPr>
          <a:xfrm>
            <a:off x="2845950" y="2081800"/>
            <a:ext cx="5626500" cy="1503900"/>
          </a:xfrm>
          <a:prstGeom prst="rect">
            <a:avLst/>
          </a:prstGeom>
        </p:spPr>
        <p:txBody>
          <a:bodyPr anchorCtr="0" anchor="ctr" bIns="91425" lIns="91425" spcFirstLastPara="1" rIns="91425" wrap="square" tIns="91425">
            <a:spAutoFit/>
          </a:bodyPr>
          <a:lstStyle>
            <a:lvl1pPr lvl="0" rtl="0">
              <a:spcBef>
                <a:spcPts val="0"/>
              </a:spcBef>
              <a:spcAft>
                <a:spcPts val="0"/>
              </a:spcAft>
              <a:buClr>
                <a:schemeClr val="lt1"/>
              </a:buClr>
              <a:buSzPts val="6400"/>
              <a:buNone/>
              <a:defRPr sz="6400">
                <a:solidFill>
                  <a:schemeClr val="lt1"/>
                </a:solidFill>
              </a:defRPr>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2" name="Google Shape;22;p4"/>
          <p:cNvSpPr/>
          <p:nvPr/>
        </p:nvSpPr>
        <p:spPr>
          <a:xfrm>
            <a:off x="0" y="4993625"/>
            <a:ext cx="1304400" cy="150000"/>
          </a:xfrm>
          <a:prstGeom prst="rect">
            <a:avLst/>
          </a:prstGeom>
          <a:gradFill>
            <a:gsLst>
              <a:gs pos="0">
                <a:schemeClr val="dk2"/>
              </a:gs>
              <a:gs pos="100000">
                <a:schemeClr val="accent2"/>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4"/>
          <p:cNvSpPr/>
          <p:nvPr/>
        </p:nvSpPr>
        <p:spPr>
          <a:xfrm>
            <a:off x="7839600" y="0"/>
            <a:ext cx="1304400" cy="150000"/>
          </a:xfrm>
          <a:prstGeom prst="rect">
            <a:avLst/>
          </a:prstGeom>
          <a:gradFill>
            <a:gsLst>
              <a:gs pos="0">
                <a:schemeClr val="dk2"/>
              </a:gs>
              <a:gs pos="100000">
                <a:schemeClr val="accent2"/>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 name="Google Shape;24;p4"/>
          <p:cNvPicPr preferRelativeResize="0"/>
          <p:nvPr/>
        </p:nvPicPr>
        <p:blipFill rotWithShape="1">
          <a:blip r:embed="rId2">
            <a:alphaModFix amt="71000"/>
          </a:blip>
          <a:srcRect b="-8202" l="-8202" r="0" t="20851"/>
          <a:stretch/>
        </p:blipFill>
        <p:spPr>
          <a:xfrm rot="5399992">
            <a:off x="5667475" y="1667104"/>
            <a:ext cx="3847125" cy="310591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lgn="ctr">
              <a:spcBef>
                <a:spcPts val="0"/>
              </a:spcBef>
              <a:spcAft>
                <a:spcPts val="0"/>
              </a:spcAft>
              <a:buSzPts val="4000"/>
              <a:buFont typeface="Oswald Medium"/>
              <a:buNone/>
              <a:defRPr sz="4000">
                <a:latin typeface="Oswald Medium"/>
                <a:ea typeface="Oswald Medium"/>
                <a:cs typeface="Oswald Medium"/>
                <a:sym typeface="Oswald Medium"/>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chemeClr val="dk1"/>
              </a:buClr>
              <a:buSzPts val="1600"/>
              <a:buFont typeface="IBM Plex Sans"/>
              <a:buChar char="●"/>
              <a:defRPr sz="1600">
                <a:solidFill>
                  <a:schemeClr val="dk1"/>
                </a:solidFill>
                <a:latin typeface="IBM Plex Sans"/>
                <a:ea typeface="IBM Plex Sans"/>
                <a:cs typeface="IBM Plex Sans"/>
                <a:sym typeface="IBM Plex Sans"/>
              </a:defRPr>
            </a:lvl1pPr>
            <a:lvl2pPr indent="-317500" lvl="1" marL="914400">
              <a:spcBef>
                <a:spcPts val="0"/>
              </a:spcBef>
              <a:spcAft>
                <a:spcPts val="0"/>
              </a:spcAft>
              <a:buClr>
                <a:schemeClr val="dk1"/>
              </a:buClr>
              <a:buSzPts val="1400"/>
              <a:buFont typeface="IBM Plex Sans"/>
              <a:buChar char="○"/>
              <a:defRPr>
                <a:solidFill>
                  <a:schemeClr val="dk1"/>
                </a:solidFill>
                <a:latin typeface="IBM Plex Sans"/>
                <a:ea typeface="IBM Plex Sans"/>
                <a:cs typeface="IBM Plex Sans"/>
                <a:sym typeface="IBM Plex Sans"/>
              </a:defRPr>
            </a:lvl2pPr>
            <a:lvl3pPr indent="-317500" lvl="2" marL="1371600">
              <a:spcBef>
                <a:spcPts val="0"/>
              </a:spcBef>
              <a:spcAft>
                <a:spcPts val="0"/>
              </a:spcAft>
              <a:buClr>
                <a:schemeClr val="dk1"/>
              </a:buClr>
              <a:buSzPts val="1400"/>
              <a:buFont typeface="IBM Plex Sans"/>
              <a:buChar char="■"/>
              <a:defRPr>
                <a:solidFill>
                  <a:schemeClr val="dk1"/>
                </a:solidFill>
                <a:latin typeface="IBM Plex Sans"/>
                <a:ea typeface="IBM Plex Sans"/>
                <a:cs typeface="IBM Plex Sans"/>
                <a:sym typeface="IBM Plex Sans"/>
              </a:defRPr>
            </a:lvl3pPr>
            <a:lvl4pPr indent="-317500" lvl="3" marL="1828800">
              <a:spcBef>
                <a:spcPts val="0"/>
              </a:spcBef>
              <a:spcAft>
                <a:spcPts val="0"/>
              </a:spcAft>
              <a:buClr>
                <a:schemeClr val="dk1"/>
              </a:buClr>
              <a:buSzPts val="1400"/>
              <a:buFont typeface="IBM Plex Sans"/>
              <a:buChar char="●"/>
              <a:defRPr>
                <a:solidFill>
                  <a:schemeClr val="dk1"/>
                </a:solidFill>
                <a:latin typeface="IBM Plex Sans"/>
                <a:ea typeface="IBM Plex Sans"/>
                <a:cs typeface="IBM Plex Sans"/>
                <a:sym typeface="IBM Plex Sans"/>
              </a:defRPr>
            </a:lvl4pPr>
            <a:lvl5pPr indent="-317500" lvl="4" marL="2286000">
              <a:spcBef>
                <a:spcPts val="0"/>
              </a:spcBef>
              <a:spcAft>
                <a:spcPts val="0"/>
              </a:spcAft>
              <a:buClr>
                <a:schemeClr val="dk1"/>
              </a:buClr>
              <a:buSzPts val="1400"/>
              <a:buFont typeface="IBM Plex Sans"/>
              <a:buChar char="○"/>
              <a:defRPr>
                <a:solidFill>
                  <a:schemeClr val="dk1"/>
                </a:solidFill>
                <a:latin typeface="IBM Plex Sans"/>
                <a:ea typeface="IBM Plex Sans"/>
                <a:cs typeface="IBM Plex Sans"/>
                <a:sym typeface="IBM Plex Sans"/>
              </a:defRPr>
            </a:lvl5pPr>
            <a:lvl6pPr indent="-317500" lvl="5" marL="2743200">
              <a:spcBef>
                <a:spcPts val="0"/>
              </a:spcBef>
              <a:spcAft>
                <a:spcPts val="0"/>
              </a:spcAft>
              <a:buClr>
                <a:schemeClr val="dk1"/>
              </a:buClr>
              <a:buSzPts val="1400"/>
              <a:buFont typeface="IBM Plex Sans"/>
              <a:buChar char="■"/>
              <a:defRPr>
                <a:solidFill>
                  <a:schemeClr val="dk1"/>
                </a:solidFill>
                <a:latin typeface="IBM Plex Sans"/>
                <a:ea typeface="IBM Plex Sans"/>
                <a:cs typeface="IBM Plex Sans"/>
                <a:sym typeface="IBM Plex Sans"/>
              </a:defRPr>
            </a:lvl6pPr>
            <a:lvl7pPr indent="-317500" lvl="6" marL="3200400">
              <a:spcBef>
                <a:spcPts val="0"/>
              </a:spcBef>
              <a:spcAft>
                <a:spcPts val="0"/>
              </a:spcAft>
              <a:buClr>
                <a:schemeClr val="dk1"/>
              </a:buClr>
              <a:buSzPts val="1400"/>
              <a:buFont typeface="IBM Plex Sans"/>
              <a:buChar char="●"/>
              <a:defRPr>
                <a:solidFill>
                  <a:schemeClr val="dk1"/>
                </a:solidFill>
                <a:latin typeface="IBM Plex Sans"/>
                <a:ea typeface="IBM Plex Sans"/>
                <a:cs typeface="IBM Plex Sans"/>
                <a:sym typeface="IBM Plex Sans"/>
              </a:defRPr>
            </a:lvl7pPr>
            <a:lvl8pPr indent="-317500" lvl="7" marL="3657600">
              <a:spcBef>
                <a:spcPts val="0"/>
              </a:spcBef>
              <a:spcAft>
                <a:spcPts val="0"/>
              </a:spcAft>
              <a:buClr>
                <a:schemeClr val="dk1"/>
              </a:buClr>
              <a:buSzPts val="1400"/>
              <a:buFont typeface="IBM Plex Sans"/>
              <a:buChar char="○"/>
              <a:defRPr>
                <a:solidFill>
                  <a:schemeClr val="dk1"/>
                </a:solidFill>
                <a:latin typeface="IBM Plex Sans"/>
                <a:ea typeface="IBM Plex Sans"/>
                <a:cs typeface="IBM Plex Sans"/>
                <a:sym typeface="IBM Plex Sans"/>
              </a:defRPr>
            </a:lvl8pPr>
            <a:lvl9pPr indent="-317500" lvl="8" marL="4114800">
              <a:spcBef>
                <a:spcPts val="0"/>
              </a:spcBef>
              <a:spcAft>
                <a:spcPts val="0"/>
              </a:spcAft>
              <a:buClr>
                <a:schemeClr val="dk1"/>
              </a:buClr>
              <a:buSzPts val="1400"/>
              <a:buFont typeface="IBM Plex Sans"/>
              <a:buChar char="■"/>
              <a:defRPr>
                <a:solidFill>
                  <a:schemeClr val="dk1"/>
                </a:solidFill>
                <a:latin typeface="IBM Plex Sans"/>
                <a:ea typeface="IBM Plex Sans"/>
                <a:cs typeface="IBM Plex Sans"/>
                <a:sym typeface="IBM Plex Sans"/>
              </a:defRPr>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Font typeface="IBM Plex Sans"/>
              <a:buChar char="●"/>
              <a:defRPr sz="14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32" name="Google Shape;32;p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Font typeface="IBM Plex Sans"/>
              <a:buChar char="●"/>
              <a:defRPr sz="14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left" type="titleOnly">
  <p:cSld name="TITLE_ONLY">
    <p:spTree>
      <p:nvGrpSpPr>
        <p:cNvPr id="34" name="Shape 34"/>
        <p:cNvGrpSpPr/>
        <p:nvPr/>
      </p:nvGrpSpPr>
      <p:grpSpPr>
        <a:xfrm>
          <a:off x="0" y="0"/>
          <a:ext cx="0" cy="0"/>
          <a:chOff x="0" y="0"/>
          <a:chExt cx="0" cy="0"/>
        </a:xfrm>
      </p:grpSpPr>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6" name="Google Shape;36;p7"/>
          <p:cNvSpPr/>
          <p:nvPr/>
        </p:nvSpPr>
        <p:spPr>
          <a:xfrm>
            <a:off x="546067" y="853607"/>
            <a:ext cx="3017400" cy="38907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7"/>
          <p:cNvSpPr/>
          <p:nvPr>
            <p:ph idx="2" type="pic"/>
          </p:nvPr>
        </p:nvSpPr>
        <p:spPr>
          <a:xfrm>
            <a:off x="444900" y="599625"/>
            <a:ext cx="2865900" cy="3890700"/>
          </a:xfrm>
          <a:prstGeom prst="rect">
            <a:avLst/>
          </a:prstGeom>
          <a:noFill/>
          <a:ln cap="flat" cmpd="sng" w="28575">
            <a:solidFill>
              <a:srgbClr val="000000"/>
            </a:solidFill>
            <a:prstDash val="solid"/>
            <a:round/>
            <a:headEnd len="sm" w="sm" type="none"/>
            <a:tailEnd len="sm" w="sm" type="none"/>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3" name="Google Shape;53;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IBM Plex Sans"/>
              <a:buChar char="●"/>
              <a:defRPr sz="1800">
                <a:solidFill>
                  <a:schemeClr val="dk2"/>
                </a:solidFill>
                <a:latin typeface="IBM Plex Sans"/>
                <a:ea typeface="IBM Plex Sans"/>
                <a:cs typeface="IBM Plex Sans"/>
                <a:sym typeface="IBM Plex Sans"/>
              </a:defRPr>
            </a:lvl1pPr>
            <a:lvl2pPr indent="-317500" lvl="1" marL="914400">
              <a:lnSpc>
                <a:spcPct val="115000"/>
              </a:lnSpc>
              <a:spcBef>
                <a:spcPts val="0"/>
              </a:spcBef>
              <a:spcAft>
                <a:spcPts val="0"/>
              </a:spcAft>
              <a:buClr>
                <a:schemeClr val="dk2"/>
              </a:buClr>
              <a:buSzPts val="1400"/>
              <a:buFont typeface="IBM Plex Sans"/>
              <a:buChar char="○"/>
              <a:defRPr>
                <a:solidFill>
                  <a:schemeClr val="dk2"/>
                </a:solidFill>
                <a:latin typeface="IBM Plex Sans"/>
                <a:ea typeface="IBM Plex Sans"/>
                <a:cs typeface="IBM Plex Sans"/>
                <a:sym typeface="IBM Plex Sans"/>
              </a:defRPr>
            </a:lvl2pPr>
            <a:lvl3pPr indent="-317500" lvl="2" marL="1371600">
              <a:lnSpc>
                <a:spcPct val="115000"/>
              </a:lnSpc>
              <a:spcBef>
                <a:spcPts val="0"/>
              </a:spcBef>
              <a:spcAft>
                <a:spcPts val="0"/>
              </a:spcAft>
              <a:buClr>
                <a:schemeClr val="dk2"/>
              </a:buClr>
              <a:buSzPts val="1400"/>
              <a:buFont typeface="IBM Plex Sans"/>
              <a:buChar char="■"/>
              <a:defRPr>
                <a:solidFill>
                  <a:schemeClr val="dk2"/>
                </a:solidFill>
                <a:latin typeface="IBM Plex Sans"/>
                <a:ea typeface="IBM Plex Sans"/>
                <a:cs typeface="IBM Plex Sans"/>
                <a:sym typeface="IBM Plex Sans"/>
              </a:defRPr>
            </a:lvl3pPr>
            <a:lvl4pPr indent="-317500" lvl="3" marL="1828800">
              <a:lnSpc>
                <a:spcPct val="115000"/>
              </a:lnSpc>
              <a:spcBef>
                <a:spcPts val="0"/>
              </a:spcBef>
              <a:spcAft>
                <a:spcPts val="0"/>
              </a:spcAft>
              <a:buClr>
                <a:schemeClr val="dk2"/>
              </a:buClr>
              <a:buSzPts val="1400"/>
              <a:buFont typeface="IBM Plex Sans"/>
              <a:buChar char="●"/>
              <a:defRPr>
                <a:solidFill>
                  <a:schemeClr val="dk2"/>
                </a:solidFill>
                <a:latin typeface="IBM Plex Sans"/>
                <a:ea typeface="IBM Plex Sans"/>
                <a:cs typeface="IBM Plex Sans"/>
                <a:sym typeface="IBM Plex Sans"/>
              </a:defRPr>
            </a:lvl4pPr>
            <a:lvl5pPr indent="-317500" lvl="4" marL="2286000">
              <a:lnSpc>
                <a:spcPct val="115000"/>
              </a:lnSpc>
              <a:spcBef>
                <a:spcPts val="0"/>
              </a:spcBef>
              <a:spcAft>
                <a:spcPts val="0"/>
              </a:spcAft>
              <a:buClr>
                <a:schemeClr val="dk2"/>
              </a:buClr>
              <a:buSzPts val="1400"/>
              <a:buFont typeface="IBM Plex Sans"/>
              <a:buChar char="○"/>
              <a:defRPr>
                <a:solidFill>
                  <a:schemeClr val="dk2"/>
                </a:solidFill>
                <a:latin typeface="IBM Plex Sans"/>
                <a:ea typeface="IBM Plex Sans"/>
                <a:cs typeface="IBM Plex Sans"/>
                <a:sym typeface="IBM Plex Sans"/>
              </a:defRPr>
            </a:lvl5pPr>
            <a:lvl6pPr indent="-317500" lvl="5" marL="2743200">
              <a:lnSpc>
                <a:spcPct val="115000"/>
              </a:lnSpc>
              <a:spcBef>
                <a:spcPts val="0"/>
              </a:spcBef>
              <a:spcAft>
                <a:spcPts val="0"/>
              </a:spcAft>
              <a:buClr>
                <a:schemeClr val="dk2"/>
              </a:buClr>
              <a:buSzPts val="1400"/>
              <a:buFont typeface="IBM Plex Sans"/>
              <a:buChar char="■"/>
              <a:defRPr>
                <a:solidFill>
                  <a:schemeClr val="dk2"/>
                </a:solidFill>
                <a:latin typeface="IBM Plex Sans"/>
                <a:ea typeface="IBM Plex Sans"/>
                <a:cs typeface="IBM Plex Sans"/>
                <a:sym typeface="IBM Plex Sans"/>
              </a:defRPr>
            </a:lvl6pPr>
            <a:lvl7pPr indent="-317500" lvl="6" marL="3200400">
              <a:lnSpc>
                <a:spcPct val="115000"/>
              </a:lnSpc>
              <a:spcBef>
                <a:spcPts val="0"/>
              </a:spcBef>
              <a:spcAft>
                <a:spcPts val="0"/>
              </a:spcAft>
              <a:buClr>
                <a:schemeClr val="dk2"/>
              </a:buClr>
              <a:buSzPts val="1400"/>
              <a:buFont typeface="IBM Plex Sans"/>
              <a:buChar char="●"/>
              <a:defRPr>
                <a:solidFill>
                  <a:schemeClr val="dk2"/>
                </a:solidFill>
                <a:latin typeface="IBM Plex Sans"/>
                <a:ea typeface="IBM Plex Sans"/>
                <a:cs typeface="IBM Plex Sans"/>
                <a:sym typeface="IBM Plex Sans"/>
              </a:defRPr>
            </a:lvl7pPr>
            <a:lvl8pPr indent="-317500" lvl="7" marL="3657600">
              <a:lnSpc>
                <a:spcPct val="115000"/>
              </a:lnSpc>
              <a:spcBef>
                <a:spcPts val="0"/>
              </a:spcBef>
              <a:spcAft>
                <a:spcPts val="0"/>
              </a:spcAft>
              <a:buClr>
                <a:schemeClr val="dk2"/>
              </a:buClr>
              <a:buSzPts val="1400"/>
              <a:buFont typeface="IBM Plex Sans"/>
              <a:buChar char="○"/>
              <a:defRPr>
                <a:solidFill>
                  <a:schemeClr val="dk2"/>
                </a:solidFill>
                <a:latin typeface="IBM Plex Sans"/>
                <a:ea typeface="IBM Plex Sans"/>
                <a:cs typeface="IBM Plex Sans"/>
                <a:sym typeface="IBM Plex Sans"/>
              </a:defRPr>
            </a:lvl8pPr>
            <a:lvl9pPr indent="-317500" lvl="8" marL="4114800">
              <a:lnSpc>
                <a:spcPct val="115000"/>
              </a:lnSpc>
              <a:spcBef>
                <a:spcPts val="0"/>
              </a:spcBef>
              <a:spcAft>
                <a:spcPts val="0"/>
              </a:spcAft>
              <a:buClr>
                <a:schemeClr val="dk2"/>
              </a:buClr>
              <a:buSzPts val="1400"/>
              <a:buFont typeface="IBM Plex Sans"/>
              <a:buChar char="■"/>
              <a:defRPr>
                <a:solidFill>
                  <a:schemeClr val="dk2"/>
                </a:solidFill>
                <a:latin typeface="IBM Plex Sans"/>
                <a:ea typeface="IBM Plex Sans"/>
                <a:cs typeface="IBM Plex Sans"/>
                <a:sym typeface="IBM Plex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hyperlink" Target="https://emojipedia.org/cross-mar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4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1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slide" Target="/ppt/slides/slide5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28.png"/><Relationship Id="rId4" Type="http://schemas.openxmlformats.org/officeDocument/2006/relationships/hyperlink" Target="https://growthgenie.co/b2b-sales-consulting-case-studies/"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3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2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3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 Id="rId3" Type="http://schemas.openxmlformats.org/officeDocument/2006/relationships/image" Target="../media/image4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 Id="rId3" Type="http://schemas.openxmlformats.org/officeDocument/2006/relationships/image" Target="../media/image3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2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3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3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4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5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3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4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 Id="rId3" Type="http://schemas.openxmlformats.org/officeDocument/2006/relationships/image" Target="../media/image2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 Id="rId3" Type="http://schemas.openxmlformats.org/officeDocument/2006/relationships/image" Target="../media/image3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4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3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5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image" Target="../media/image3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 Id="rId3" Type="http://schemas.openxmlformats.org/officeDocument/2006/relationships/image" Target="../media/image4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image" Target="../media/image5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45.png"/><Relationship Id="rId4" Type="http://schemas.openxmlformats.org/officeDocument/2006/relationships/image" Target="../media/image43.png"/><Relationship Id="rId5" Type="http://schemas.openxmlformats.org/officeDocument/2006/relationships/image" Target="../media/image56.png"/><Relationship Id="rId6" Type="http://schemas.openxmlformats.org/officeDocument/2006/relationships/image" Target="../media/image5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45.png"/><Relationship Id="rId4" Type="http://schemas.openxmlformats.org/officeDocument/2006/relationships/image" Target="../media/image48.png"/><Relationship Id="rId5" Type="http://schemas.openxmlformats.org/officeDocument/2006/relationships/image" Target="../media/image52.png"/><Relationship Id="rId6" Type="http://schemas.openxmlformats.org/officeDocument/2006/relationships/image" Target="../media/image5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 name="Shape 59"/>
        <p:cNvGrpSpPr/>
        <p:nvPr/>
      </p:nvGrpSpPr>
      <p:grpSpPr>
        <a:xfrm>
          <a:off x="0" y="0"/>
          <a:ext cx="0" cy="0"/>
          <a:chOff x="0" y="0"/>
          <a:chExt cx="0" cy="0"/>
        </a:xfrm>
      </p:grpSpPr>
      <p:sp>
        <p:nvSpPr>
          <p:cNvPr id="60" name="Google Shape;60;p14"/>
          <p:cNvSpPr txBox="1"/>
          <p:nvPr>
            <p:ph type="ctrTitle"/>
          </p:nvPr>
        </p:nvSpPr>
        <p:spPr>
          <a:xfrm>
            <a:off x="311688" y="1825344"/>
            <a:ext cx="8520600" cy="1492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8000"/>
              <a:t>SALES </a:t>
            </a:r>
            <a:r>
              <a:rPr lang="en" sz="8000">
                <a:solidFill>
                  <a:schemeClr val="dk2"/>
                </a:solidFill>
              </a:rPr>
              <a:t>PLAYBOOK</a:t>
            </a:r>
            <a:endParaRPr sz="8000">
              <a:solidFill>
                <a:schemeClr val="dk2"/>
              </a:solidFill>
            </a:endParaRPr>
          </a:p>
        </p:txBody>
      </p:sp>
      <p:pic>
        <p:nvPicPr>
          <p:cNvPr id="61" name="Google Shape;61;p14" title="cosmic growth - white.png"/>
          <p:cNvPicPr preferRelativeResize="0"/>
          <p:nvPr/>
        </p:nvPicPr>
        <p:blipFill>
          <a:blip r:embed="rId3">
            <a:alphaModFix/>
          </a:blip>
          <a:stretch>
            <a:fillRect/>
          </a:stretch>
        </p:blipFill>
        <p:spPr>
          <a:xfrm>
            <a:off x="2897112" y="764325"/>
            <a:ext cx="3349779" cy="464925"/>
          </a:xfrm>
          <a:prstGeom prst="rect">
            <a:avLst/>
          </a:prstGeom>
          <a:noFill/>
          <a:ln>
            <a:noFill/>
          </a:ln>
        </p:spPr>
      </p:pic>
      <p:sp>
        <p:nvSpPr>
          <p:cNvPr id="62" name="Google Shape;62;p14"/>
          <p:cNvSpPr/>
          <p:nvPr/>
        </p:nvSpPr>
        <p:spPr>
          <a:xfrm>
            <a:off x="3095100" y="3698000"/>
            <a:ext cx="2953800" cy="381600"/>
          </a:xfrm>
          <a:prstGeom prst="roundRect">
            <a:avLst>
              <a:gd fmla="val 50000" name="adj"/>
            </a:avLst>
          </a:prstGeom>
          <a:gradFill>
            <a:gsLst>
              <a:gs pos="0">
                <a:schemeClr val="dk2"/>
              </a:gs>
              <a:gs pos="100000">
                <a:schemeClr val="accent2"/>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chemeClr val="lt1"/>
                </a:solidFill>
                <a:latin typeface="IBM Plex Sans Medium"/>
                <a:ea typeface="IBM Plex Sans Medium"/>
                <a:cs typeface="IBM Plex Sans Medium"/>
                <a:sym typeface="IBM Plex Sans Medium"/>
              </a:rPr>
              <a:t>www.CosmicGrowth.com</a:t>
            </a:r>
            <a:endParaRPr sz="1500">
              <a:solidFill>
                <a:schemeClr val="lt1"/>
              </a:solidFill>
              <a:latin typeface="IBM Plex Sans Medium"/>
              <a:ea typeface="IBM Plex Sans Medium"/>
              <a:cs typeface="IBM Plex Sans Medium"/>
              <a:sym typeface="IBM Plex Sans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66" name="Shape 66"/>
        <p:cNvGrpSpPr/>
        <p:nvPr/>
      </p:nvGrpSpPr>
      <p:grpSpPr>
        <a:xfrm>
          <a:off x="0" y="0"/>
          <a:ext cx="0" cy="0"/>
          <a:chOff x="0" y="0"/>
          <a:chExt cx="0" cy="0"/>
        </a:xfrm>
      </p:grpSpPr>
      <p:sp>
        <p:nvSpPr>
          <p:cNvPr id="67" name="Google Shape;67;p15"/>
          <p:cNvSpPr txBox="1"/>
          <p:nvPr>
            <p:ph type="title"/>
          </p:nvPr>
        </p:nvSpPr>
        <p:spPr>
          <a:xfrm>
            <a:off x="3620350" y="2308000"/>
            <a:ext cx="5090400" cy="1243800"/>
          </a:xfrm>
          <a:prstGeom prst="rect">
            <a:avLst/>
          </a:prstGeom>
        </p:spPr>
        <p:txBody>
          <a:bodyPr anchorCtr="0" anchor="ctr"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lt1"/>
                </a:solidFill>
              </a:rPr>
              <a:t>This is </a:t>
            </a:r>
            <a:r>
              <a:rPr b="1" lang="en">
                <a:solidFill>
                  <a:schemeClr val="lt1"/>
                </a:solidFill>
              </a:rPr>
              <a:t>not your ordinary</a:t>
            </a:r>
            <a:r>
              <a:rPr lang="en">
                <a:solidFill>
                  <a:schemeClr val="lt1"/>
                </a:solidFill>
              </a:rPr>
              <a:t> </a:t>
            </a:r>
            <a:r>
              <a:rPr i="1" lang="en">
                <a:solidFill>
                  <a:schemeClr val="lt1"/>
                </a:solidFill>
              </a:rPr>
              <a:t>sales playbook…</a:t>
            </a:r>
            <a:endParaRPr i="1">
              <a:solidFill>
                <a:schemeClr val="lt1"/>
              </a:solidFill>
            </a:endParaRPr>
          </a:p>
        </p:txBody>
      </p:sp>
      <p:sp>
        <p:nvSpPr>
          <p:cNvPr id="68" name="Google Shape;68;p15"/>
          <p:cNvSpPr/>
          <p:nvPr/>
        </p:nvSpPr>
        <p:spPr>
          <a:xfrm>
            <a:off x="3757050" y="3656600"/>
            <a:ext cx="606600" cy="8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2" name="Shape 72"/>
        <p:cNvGrpSpPr/>
        <p:nvPr/>
      </p:nvGrpSpPr>
      <p:grpSpPr>
        <a:xfrm>
          <a:off x="0" y="0"/>
          <a:ext cx="0" cy="0"/>
          <a:chOff x="0" y="0"/>
          <a:chExt cx="0" cy="0"/>
        </a:xfrm>
      </p:grpSpPr>
      <p:sp>
        <p:nvSpPr>
          <p:cNvPr id="73" name="Google Shape;73;p16"/>
          <p:cNvSpPr/>
          <p:nvPr/>
        </p:nvSpPr>
        <p:spPr>
          <a:xfrm>
            <a:off x="1081175" y="1175225"/>
            <a:ext cx="3357000" cy="3266700"/>
          </a:xfrm>
          <a:prstGeom prst="roundRect">
            <a:avLst>
              <a:gd fmla="val 7454"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6"/>
          <p:cNvSpPr/>
          <p:nvPr/>
        </p:nvSpPr>
        <p:spPr>
          <a:xfrm>
            <a:off x="4705825" y="1175225"/>
            <a:ext cx="3357000" cy="3266700"/>
          </a:xfrm>
          <a:prstGeom prst="roundRect">
            <a:avLst>
              <a:gd fmla="val 7454"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6"/>
          <p:cNvSpPr txBox="1"/>
          <p:nvPr>
            <p:ph type="title"/>
          </p:nvPr>
        </p:nvSpPr>
        <p:spPr>
          <a:xfrm>
            <a:off x="1633475" y="1433863"/>
            <a:ext cx="2252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9E9E9E"/>
                </a:solidFill>
              </a:rPr>
              <a:t>OTHER</a:t>
            </a:r>
            <a:r>
              <a:rPr lang="en" sz="3000"/>
              <a:t> PLAYBOOKS</a:t>
            </a:r>
            <a:endParaRPr sz="3000"/>
          </a:p>
        </p:txBody>
      </p:sp>
      <p:sp>
        <p:nvSpPr>
          <p:cNvPr id="76" name="Google Shape;76;p16"/>
          <p:cNvSpPr txBox="1"/>
          <p:nvPr>
            <p:ph type="title"/>
          </p:nvPr>
        </p:nvSpPr>
        <p:spPr>
          <a:xfrm>
            <a:off x="5258125" y="1433875"/>
            <a:ext cx="2252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accent5"/>
                </a:solidFill>
              </a:rPr>
              <a:t>Cosmic Growth</a:t>
            </a:r>
            <a:r>
              <a:rPr lang="en" sz="2200">
                <a:solidFill>
                  <a:schemeClr val="accent5"/>
                </a:solidFill>
              </a:rPr>
              <a:t>’s</a:t>
            </a:r>
            <a:r>
              <a:rPr lang="en" sz="3000"/>
              <a:t> PLAYBOOK</a:t>
            </a:r>
            <a:endParaRPr sz="3000"/>
          </a:p>
        </p:txBody>
      </p:sp>
      <p:sp>
        <p:nvSpPr>
          <p:cNvPr id="77" name="Google Shape;77;p16"/>
          <p:cNvSpPr txBox="1"/>
          <p:nvPr/>
        </p:nvSpPr>
        <p:spPr>
          <a:xfrm>
            <a:off x="1556700" y="3156275"/>
            <a:ext cx="2329200" cy="81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900">
                <a:solidFill>
                  <a:schemeClr val="dk1"/>
                </a:solidFill>
                <a:latin typeface="IBM Plex Sans"/>
                <a:ea typeface="IBM Plex Sans"/>
                <a:cs typeface="IBM Plex Sans"/>
                <a:sym typeface="IBM Plex Sans"/>
              </a:rPr>
              <a:t>Too much focus on</a:t>
            </a:r>
            <a:r>
              <a:rPr b="1" lang="en" sz="1900">
                <a:solidFill>
                  <a:schemeClr val="dk1"/>
                </a:solidFill>
                <a:latin typeface="IBM Plex Sans"/>
                <a:ea typeface="IBM Plex Sans"/>
                <a:cs typeface="IBM Plex Sans"/>
                <a:sym typeface="IBM Plex Sans"/>
              </a:rPr>
              <a:t> product features</a:t>
            </a:r>
            <a:endParaRPr b="1" sz="1900">
              <a:solidFill>
                <a:schemeClr val="dk1"/>
              </a:solidFill>
              <a:latin typeface="IBM Plex Sans"/>
              <a:ea typeface="IBM Plex Sans"/>
              <a:cs typeface="IBM Plex Sans"/>
              <a:sym typeface="IBM Plex Sans"/>
            </a:endParaRPr>
          </a:p>
        </p:txBody>
      </p:sp>
      <p:sp>
        <p:nvSpPr>
          <p:cNvPr id="78" name="Google Shape;78;p16"/>
          <p:cNvSpPr txBox="1"/>
          <p:nvPr/>
        </p:nvSpPr>
        <p:spPr>
          <a:xfrm>
            <a:off x="4896325" y="3156275"/>
            <a:ext cx="2976000" cy="1149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900">
                <a:solidFill>
                  <a:schemeClr val="dk1"/>
                </a:solidFill>
                <a:latin typeface="IBM Plex Sans"/>
                <a:ea typeface="IBM Plex Sans"/>
                <a:cs typeface="IBM Plex Sans"/>
                <a:sym typeface="IBM Plex Sans"/>
              </a:rPr>
              <a:t>Focused on</a:t>
            </a:r>
            <a:r>
              <a:rPr b="1" lang="en" sz="1900">
                <a:solidFill>
                  <a:schemeClr val="dk1"/>
                </a:solidFill>
                <a:latin typeface="IBM Plex Sans"/>
                <a:ea typeface="IBM Plex Sans"/>
                <a:cs typeface="IBM Plex Sans"/>
                <a:sym typeface="IBM Plex Sans"/>
              </a:rPr>
              <a:t> customer’s problems &amp; benefits</a:t>
            </a:r>
            <a:endParaRPr b="1" sz="1900">
              <a:solidFill>
                <a:schemeClr val="dk1"/>
              </a:solidFill>
              <a:latin typeface="IBM Plex Sans"/>
              <a:ea typeface="IBM Plex Sans"/>
              <a:cs typeface="IBM Plex Sans"/>
              <a:sym typeface="IBM Plex Sans"/>
            </a:endParaRPr>
          </a:p>
          <a:p>
            <a:pPr indent="0" lvl="0" marL="0" rtl="0" algn="ctr">
              <a:lnSpc>
                <a:spcPct val="115000"/>
              </a:lnSpc>
              <a:spcBef>
                <a:spcPts val="0"/>
              </a:spcBef>
              <a:spcAft>
                <a:spcPts val="0"/>
              </a:spcAft>
              <a:buNone/>
            </a:pPr>
            <a:r>
              <a:t/>
            </a:r>
            <a:endParaRPr sz="1900">
              <a:solidFill>
                <a:schemeClr val="dk1"/>
              </a:solidFill>
              <a:latin typeface="IBM Plex Sans"/>
              <a:ea typeface="IBM Plex Sans"/>
              <a:cs typeface="IBM Plex Sans"/>
              <a:sym typeface="IBM Plex Sans"/>
            </a:endParaRPr>
          </a:p>
        </p:txBody>
      </p:sp>
      <p:sp>
        <p:nvSpPr>
          <p:cNvPr id="79" name="Google Shape;79;p16"/>
          <p:cNvSpPr txBox="1"/>
          <p:nvPr/>
        </p:nvSpPr>
        <p:spPr>
          <a:xfrm>
            <a:off x="2400950" y="2548325"/>
            <a:ext cx="459600" cy="5694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sz="2500">
                <a:solidFill>
                  <a:srgbClr val="1A0DAB"/>
                </a:solidFill>
                <a:uFill>
                  <a:noFill/>
                </a:uFill>
                <a:hlinkClick r:id="rId3">
                  <a:extLst>
                    <a:ext uri="{A12FA001-AC4F-418D-AE19-62706E023703}">
                      <ahyp:hlinkClr val="tx"/>
                    </a:ext>
                  </a:extLst>
                </a:hlinkClick>
              </a:rPr>
              <a:t>❌</a:t>
            </a:r>
            <a:endParaRPr sz="2500"/>
          </a:p>
        </p:txBody>
      </p:sp>
      <p:sp>
        <p:nvSpPr>
          <p:cNvPr id="80" name="Google Shape;80;p16"/>
          <p:cNvSpPr txBox="1"/>
          <p:nvPr/>
        </p:nvSpPr>
        <p:spPr>
          <a:xfrm>
            <a:off x="6095575" y="2509775"/>
            <a:ext cx="577500" cy="6465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sz="3000"/>
              <a:t>✅</a:t>
            </a:r>
            <a:r>
              <a:rPr lang="en" sz="3000">
                <a:highlight>
                  <a:schemeClr val="lt1"/>
                </a:highlight>
              </a:rPr>
              <a:t> </a:t>
            </a:r>
            <a:endParaRPr sz="3000"/>
          </a:p>
        </p:txBody>
      </p:sp>
      <p:sp>
        <p:nvSpPr>
          <p:cNvPr id="81" name="Google Shape;81;p16"/>
          <p:cNvSpPr txBox="1"/>
          <p:nvPr/>
        </p:nvSpPr>
        <p:spPr>
          <a:xfrm>
            <a:off x="964888" y="340000"/>
            <a:ext cx="7311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Oswald Medium"/>
                <a:ea typeface="Oswald Medium"/>
                <a:cs typeface="Oswald Medium"/>
                <a:sym typeface="Oswald Medium"/>
              </a:rPr>
              <a:t>WHAT MAKES US </a:t>
            </a:r>
            <a:r>
              <a:rPr lang="en" sz="3000">
                <a:solidFill>
                  <a:schemeClr val="dk2"/>
                </a:solidFill>
                <a:latin typeface="Oswald Medium"/>
                <a:ea typeface="Oswald Medium"/>
                <a:cs typeface="Oswald Medium"/>
                <a:sym typeface="Oswald Medium"/>
              </a:rPr>
              <a:t>DIFFERENT</a:t>
            </a:r>
            <a:endParaRPr sz="3000">
              <a:solidFill>
                <a:schemeClr val="dk2"/>
              </a:solidFill>
              <a:latin typeface="Oswald Medium"/>
              <a:ea typeface="Oswald Medium"/>
              <a:cs typeface="Oswald Medium"/>
              <a:sym typeface="Oswal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5" name="Shape 85"/>
        <p:cNvGrpSpPr/>
        <p:nvPr/>
      </p:nvGrpSpPr>
      <p:grpSpPr>
        <a:xfrm>
          <a:off x="0" y="0"/>
          <a:ext cx="0" cy="0"/>
          <a:chOff x="0" y="0"/>
          <a:chExt cx="0" cy="0"/>
        </a:xfrm>
      </p:grpSpPr>
      <p:pic>
        <p:nvPicPr>
          <p:cNvPr id="86" name="Google Shape;86;p17"/>
          <p:cNvPicPr preferRelativeResize="0"/>
          <p:nvPr/>
        </p:nvPicPr>
        <p:blipFill>
          <a:blip r:embed="rId3">
            <a:alphaModFix/>
          </a:blip>
          <a:stretch>
            <a:fillRect/>
          </a:stretch>
        </p:blipFill>
        <p:spPr>
          <a:xfrm>
            <a:off x="476399" y="739325"/>
            <a:ext cx="3659075" cy="3664850"/>
          </a:xfrm>
          <a:prstGeom prst="rect">
            <a:avLst/>
          </a:prstGeom>
          <a:noFill/>
          <a:ln>
            <a:noFill/>
          </a:ln>
        </p:spPr>
      </p:pic>
      <p:sp>
        <p:nvSpPr>
          <p:cNvPr id="87" name="Google Shape;87;p17"/>
          <p:cNvSpPr txBox="1"/>
          <p:nvPr>
            <p:ph type="title"/>
          </p:nvPr>
        </p:nvSpPr>
        <p:spPr>
          <a:xfrm>
            <a:off x="5272450" y="992363"/>
            <a:ext cx="300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2"/>
                </a:solidFill>
              </a:rPr>
              <a:t>C</a:t>
            </a:r>
            <a:r>
              <a:rPr lang="en" sz="3000">
                <a:solidFill>
                  <a:schemeClr val="lt1"/>
                </a:solidFill>
              </a:rPr>
              <a:t>HALLENGES</a:t>
            </a:r>
            <a:endParaRPr sz="3000">
              <a:solidFill>
                <a:schemeClr val="accent1"/>
              </a:solidFill>
            </a:endParaRPr>
          </a:p>
        </p:txBody>
      </p:sp>
      <p:sp>
        <p:nvSpPr>
          <p:cNvPr id="88" name="Google Shape;88;p17"/>
          <p:cNvSpPr txBox="1"/>
          <p:nvPr>
            <p:ph type="title"/>
          </p:nvPr>
        </p:nvSpPr>
        <p:spPr>
          <a:xfrm>
            <a:off x="5272450" y="1530255"/>
            <a:ext cx="300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2"/>
                </a:solidFill>
              </a:rPr>
              <a:t>O</a:t>
            </a:r>
            <a:r>
              <a:rPr lang="en" sz="3000">
                <a:solidFill>
                  <a:schemeClr val="lt1"/>
                </a:solidFill>
              </a:rPr>
              <a:t>PEN</a:t>
            </a:r>
            <a:endParaRPr sz="3000">
              <a:solidFill>
                <a:schemeClr val="accent1"/>
              </a:solidFill>
            </a:endParaRPr>
          </a:p>
        </p:txBody>
      </p:sp>
      <p:sp>
        <p:nvSpPr>
          <p:cNvPr id="89" name="Google Shape;89;p17"/>
          <p:cNvSpPr txBox="1"/>
          <p:nvPr>
            <p:ph type="title"/>
          </p:nvPr>
        </p:nvSpPr>
        <p:spPr>
          <a:xfrm>
            <a:off x="5272450" y="2068148"/>
            <a:ext cx="300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2"/>
                </a:solidFill>
              </a:rPr>
              <a:t>S</a:t>
            </a:r>
            <a:r>
              <a:rPr lang="en" sz="3000">
                <a:solidFill>
                  <a:schemeClr val="lt1"/>
                </a:solidFill>
              </a:rPr>
              <a:t>PIRITUAL</a:t>
            </a:r>
            <a:endParaRPr sz="3000">
              <a:solidFill>
                <a:schemeClr val="accent1"/>
              </a:solidFill>
            </a:endParaRPr>
          </a:p>
        </p:txBody>
      </p:sp>
      <p:sp>
        <p:nvSpPr>
          <p:cNvPr id="90" name="Google Shape;90;p17"/>
          <p:cNvSpPr txBox="1"/>
          <p:nvPr>
            <p:ph type="title"/>
          </p:nvPr>
        </p:nvSpPr>
        <p:spPr>
          <a:xfrm>
            <a:off x="5272450" y="2606040"/>
            <a:ext cx="300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2"/>
                </a:solidFill>
              </a:rPr>
              <a:t>M</a:t>
            </a:r>
            <a:r>
              <a:rPr lang="en" sz="3000">
                <a:solidFill>
                  <a:schemeClr val="lt1"/>
                </a:solidFill>
              </a:rPr>
              <a:t>ATERIAL</a:t>
            </a:r>
            <a:endParaRPr sz="3000">
              <a:solidFill>
                <a:schemeClr val="accent1"/>
              </a:solidFill>
            </a:endParaRPr>
          </a:p>
        </p:txBody>
      </p:sp>
      <p:sp>
        <p:nvSpPr>
          <p:cNvPr id="91" name="Google Shape;91;p17"/>
          <p:cNvSpPr txBox="1"/>
          <p:nvPr>
            <p:ph type="title"/>
          </p:nvPr>
        </p:nvSpPr>
        <p:spPr>
          <a:xfrm>
            <a:off x="5272450" y="3143932"/>
            <a:ext cx="300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2"/>
                </a:solidFill>
              </a:rPr>
              <a:t>I</a:t>
            </a:r>
            <a:r>
              <a:rPr lang="en" sz="3000">
                <a:solidFill>
                  <a:schemeClr val="lt1"/>
                </a:solidFill>
              </a:rPr>
              <a:t>NFLUENCE</a:t>
            </a:r>
            <a:endParaRPr sz="3000">
              <a:solidFill>
                <a:schemeClr val="accent1"/>
              </a:solidFill>
            </a:endParaRPr>
          </a:p>
        </p:txBody>
      </p:sp>
      <p:sp>
        <p:nvSpPr>
          <p:cNvPr id="92" name="Google Shape;92;p17"/>
          <p:cNvSpPr txBox="1"/>
          <p:nvPr>
            <p:ph type="title"/>
          </p:nvPr>
        </p:nvSpPr>
        <p:spPr>
          <a:xfrm>
            <a:off x="5272450" y="3681825"/>
            <a:ext cx="300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2"/>
                </a:solidFill>
              </a:rPr>
              <a:t>C</a:t>
            </a:r>
            <a:r>
              <a:rPr lang="en" sz="3000">
                <a:solidFill>
                  <a:schemeClr val="lt1"/>
                </a:solidFill>
              </a:rPr>
              <a:t>ONSEQUENCE</a:t>
            </a:r>
            <a:endParaRPr sz="3000">
              <a:solidFill>
                <a:schemeClr val="accent1"/>
              </a:solidFill>
            </a:endParaRPr>
          </a:p>
        </p:txBody>
      </p:sp>
      <p:sp>
        <p:nvSpPr>
          <p:cNvPr id="93" name="Google Shape;93;p17"/>
          <p:cNvSpPr txBox="1"/>
          <p:nvPr/>
        </p:nvSpPr>
        <p:spPr>
          <a:xfrm>
            <a:off x="553575" y="2890193"/>
            <a:ext cx="35046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400"/>
              </a:spcAft>
              <a:buNone/>
            </a:pPr>
            <a:r>
              <a:rPr lang="en" sz="1000">
                <a:solidFill>
                  <a:schemeClr val="lt1"/>
                </a:solidFill>
                <a:latin typeface="IBM Plex Sans"/>
                <a:ea typeface="IBM Plex Sans"/>
                <a:cs typeface="IBM Plex Sans"/>
                <a:sym typeface="IBM Plex Sans"/>
              </a:rPr>
              <a:t>Communicating with a higher purpose</a:t>
            </a:r>
            <a:endParaRPr sz="1000">
              <a:solidFill>
                <a:schemeClr val="lt1"/>
              </a:solidFill>
              <a:latin typeface="IBM Plex Sans"/>
              <a:ea typeface="IBM Plex Sans"/>
              <a:cs typeface="IBM Plex Sans"/>
              <a:sym typeface="IBM Plex Sans"/>
            </a:endParaRPr>
          </a:p>
        </p:txBody>
      </p:sp>
      <p:sp>
        <p:nvSpPr>
          <p:cNvPr id="94" name="Google Shape;94;p17"/>
          <p:cNvSpPr txBox="1"/>
          <p:nvPr>
            <p:ph type="title"/>
          </p:nvPr>
        </p:nvSpPr>
        <p:spPr>
          <a:xfrm>
            <a:off x="1121502" y="1917797"/>
            <a:ext cx="2368800" cy="11082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rPr>
              <a:t>THE PILLARS OF </a:t>
            </a:r>
            <a:r>
              <a:rPr lang="en" sz="3000">
                <a:solidFill>
                  <a:schemeClr val="dk2"/>
                </a:solidFill>
              </a:rPr>
              <a:t>COSMIC</a:t>
            </a:r>
            <a:endParaRPr sz="3000">
              <a:solidFill>
                <a:schemeClr val="dk2"/>
              </a:solidFill>
            </a:endParaRPr>
          </a:p>
        </p:txBody>
      </p:sp>
      <p:cxnSp>
        <p:nvCxnSpPr>
          <p:cNvPr id="95" name="Google Shape;95;p17"/>
          <p:cNvCxnSpPr>
            <a:stCxn id="86" idx="3"/>
            <a:endCxn id="87" idx="1"/>
          </p:cNvCxnSpPr>
          <p:nvPr/>
        </p:nvCxnSpPr>
        <p:spPr>
          <a:xfrm flipH="1" rot="10800000">
            <a:off x="4135475" y="1278750"/>
            <a:ext cx="1137000" cy="1293000"/>
          </a:xfrm>
          <a:prstGeom prst="bentConnector3">
            <a:avLst>
              <a:gd fmla="val 49999" name="adj1"/>
            </a:avLst>
          </a:prstGeom>
          <a:noFill/>
          <a:ln cap="flat" cmpd="sng" w="9525">
            <a:solidFill>
              <a:schemeClr val="dk2"/>
            </a:solidFill>
            <a:prstDash val="dot"/>
            <a:round/>
            <a:headEnd len="med" w="med" type="none"/>
            <a:tailEnd len="med" w="med" type="none"/>
          </a:ln>
        </p:spPr>
      </p:cxnSp>
      <p:cxnSp>
        <p:nvCxnSpPr>
          <p:cNvPr id="96" name="Google Shape;96;p17"/>
          <p:cNvCxnSpPr>
            <a:stCxn id="86" idx="3"/>
            <a:endCxn id="92" idx="1"/>
          </p:cNvCxnSpPr>
          <p:nvPr/>
        </p:nvCxnSpPr>
        <p:spPr>
          <a:xfrm>
            <a:off x="4135475" y="2571750"/>
            <a:ext cx="1137000" cy="1396500"/>
          </a:xfrm>
          <a:prstGeom prst="bentConnector3">
            <a:avLst>
              <a:gd fmla="val 49999" name="adj1"/>
            </a:avLst>
          </a:prstGeom>
          <a:noFill/>
          <a:ln cap="flat" cmpd="sng" w="9525">
            <a:solidFill>
              <a:schemeClr val="dk2"/>
            </a:solidFill>
            <a:prstDash val="dot"/>
            <a:round/>
            <a:headEnd len="med" w="med" type="none"/>
            <a:tailEnd len="med" w="med" type="none"/>
          </a:ln>
        </p:spPr>
      </p:cxnSp>
      <p:cxnSp>
        <p:nvCxnSpPr>
          <p:cNvPr id="97" name="Google Shape;97;p17"/>
          <p:cNvCxnSpPr>
            <a:stCxn id="86" idx="3"/>
            <a:endCxn id="88" idx="1"/>
          </p:cNvCxnSpPr>
          <p:nvPr/>
        </p:nvCxnSpPr>
        <p:spPr>
          <a:xfrm flipH="1" rot="10800000">
            <a:off x="4135475" y="1816650"/>
            <a:ext cx="1137000" cy="755100"/>
          </a:xfrm>
          <a:prstGeom prst="bentConnector3">
            <a:avLst>
              <a:gd fmla="val 49999" name="adj1"/>
            </a:avLst>
          </a:prstGeom>
          <a:noFill/>
          <a:ln cap="flat" cmpd="sng" w="9525">
            <a:solidFill>
              <a:schemeClr val="dk2"/>
            </a:solidFill>
            <a:prstDash val="dot"/>
            <a:round/>
            <a:headEnd len="med" w="med" type="none"/>
            <a:tailEnd len="med" w="med" type="none"/>
          </a:ln>
        </p:spPr>
      </p:cxnSp>
      <p:cxnSp>
        <p:nvCxnSpPr>
          <p:cNvPr id="98" name="Google Shape;98;p17"/>
          <p:cNvCxnSpPr>
            <a:stCxn id="86" idx="3"/>
            <a:endCxn id="89" idx="1"/>
          </p:cNvCxnSpPr>
          <p:nvPr/>
        </p:nvCxnSpPr>
        <p:spPr>
          <a:xfrm flipH="1" rot="10800000">
            <a:off x="4135475" y="2354550"/>
            <a:ext cx="1137000" cy="217200"/>
          </a:xfrm>
          <a:prstGeom prst="bentConnector3">
            <a:avLst>
              <a:gd fmla="val 49999" name="adj1"/>
            </a:avLst>
          </a:prstGeom>
          <a:noFill/>
          <a:ln cap="flat" cmpd="sng" w="9525">
            <a:solidFill>
              <a:schemeClr val="dk2"/>
            </a:solidFill>
            <a:prstDash val="dot"/>
            <a:round/>
            <a:headEnd len="med" w="med" type="none"/>
            <a:tailEnd len="med" w="med" type="none"/>
          </a:ln>
        </p:spPr>
      </p:cxnSp>
      <p:cxnSp>
        <p:nvCxnSpPr>
          <p:cNvPr id="99" name="Google Shape;99;p17"/>
          <p:cNvCxnSpPr>
            <a:stCxn id="86" idx="3"/>
            <a:endCxn id="90" idx="1"/>
          </p:cNvCxnSpPr>
          <p:nvPr/>
        </p:nvCxnSpPr>
        <p:spPr>
          <a:xfrm>
            <a:off x="4135475" y="2571750"/>
            <a:ext cx="1137000" cy="320700"/>
          </a:xfrm>
          <a:prstGeom prst="bentConnector3">
            <a:avLst>
              <a:gd fmla="val 49999" name="adj1"/>
            </a:avLst>
          </a:prstGeom>
          <a:noFill/>
          <a:ln cap="flat" cmpd="sng" w="9525">
            <a:solidFill>
              <a:schemeClr val="dk2"/>
            </a:solidFill>
            <a:prstDash val="dot"/>
            <a:round/>
            <a:headEnd len="med" w="med" type="none"/>
            <a:tailEnd len="med" w="med" type="none"/>
          </a:ln>
        </p:spPr>
      </p:cxnSp>
      <p:cxnSp>
        <p:nvCxnSpPr>
          <p:cNvPr id="100" name="Google Shape;100;p17"/>
          <p:cNvCxnSpPr>
            <a:stCxn id="86" idx="3"/>
            <a:endCxn id="91" idx="1"/>
          </p:cNvCxnSpPr>
          <p:nvPr/>
        </p:nvCxnSpPr>
        <p:spPr>
          <a:xfrm>
            <a:off x="4135475" y="2571750"/>
            <a:ext cx="1137000" cy="858600"/>
          </a:xfrm>
          <a:prstGeom prst="bentConnector3">
            <a:avLst>
              <a:gd fmla="val 49999" name="adj1"/>
            </a:avLst>
          </a:prstGeom>
          <a:noFill/>
          <a:ln cap="flat" cmpd="sng" w="9525">
            <a:solidFill>
              <a:schemeClr val="dk2"/>
            </a:solidFill>
            <a:prstDash val="dot"/>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4" name="Shape 104"/>
        <p:cNvGrpSpPr/>
        <p:nvPr/>
      </p:nvGrpSpPr>
      <p:grpSpPr>
        <a:xfrm>
          <a:off x="0" y="0"/>
          <a:ext cx="0" cy="0"/>
          <a:chOff x="0" y="0"/>
          <a:chExt cx="0" cy="0"/>
        </a:xfrm>
      </p:grpSpPr>
      <p:sp>
        <p:nvSpPr>
          <p:cNvPr id="105" name="Google Shape;105;p18"/>
          <p:cNvSpPr txBox="1"/>
          <p:nvPr>
            <p:ph type="title"/>
          </p:nvPr>
        </p:nvSpPr>
        <p:spPr>
          <a:xfrm>
            <a:off x="3542750" y="1976400"/>
            <a:ext cx="5720400" cy="19701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5800">
                <a:latin typeface="Oswald Medium"/>
                <a:ea typeface="Oswald Medium"/>
                <a:cs typeface="Oswald Medium"/>
                <a:sym typeface="Oswald Medium"/>
              </a:rPr>
              <a:t>IDEAL CUSTOMER </a:t>
            </a:r>
            <a:r>
              <a:rPr lang="en" sz="5800">
                <a:solidFill>
                  <a:schemeClr val="dk2"/>
                </a:solidFill>
                <a:latin typeface="Oswald Medium"/>
                <a:ea typeface="Oswald Medium"/>
                <a:cs typeface="Oswald Medium"/>
                <a:sym typeface="Oswald Medium"/>
              </a:rPr>
              <a:t>PROFILE</a:t>
            </a:r>
            <a:endParaRPr sz="5800">
              <a:solidFill>
                <a:schemeClr val="dk2"/>
              </a:solidFill>
              <a:latin typeface="Oswald Medium"/>
              <a:ea typeface="Oswald Medium"/>
              <a:cs typeface="Oswald Medium"/>
              <a:sym typeface="Oswald Medium"/>
            </a:endParaRPr>
          </a:p>
        </p:txBody>
      </p:sp>
      <p:sp>
        <p:nvSpPr>
          <p:cNvPr id="106" name="Google Shape;106;p18"/>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8"/>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 name="Google Shape;108;p18"/>
          <p:cNvPicPr preferRelativeResize="0"/>
          <p:nvPr/>
        </p:nvPicPr>
        <p:blipFill>
          <a:blip r:embed="rId3">
            <a:alphaModFix/>
          </a:blip>
          <a:stretch>
            <a:fillRect/>
          </a:stretch>
        </p:blipFill>
        <p:spPr>
          <a:xfrm>
            <a:off x="1050624" y="1098524"/>
            <a:ext cx="1163400" cy="1163400"/>
          </a:xfrm>
          <a:prstGeom prst="rect">
            <a:avLst/>
          </a:prstGeom>
          <a:noFill/>
          <a:ln>
            <a:noFill/>
          </a:ln>
        </p:spPr>
      </p:pic>
      <p:sp>
        <p:nvSpPr>
          <p:cNvPr id="109" name="Google Shape;109;p18"/>
          <p:cNvSpPr txBox="1"/>
          <p:nvPr/>
        </p:nvSpPr>
        <p:spPr>
          <a:xfrm>
            <a:off x="3562825" y="4010175"/>
            <a:ext cx="514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An overview of our ideal customers</a:t>
            </a:r>
            <a:endParaRPr>
              <a:solidFill>
                <a:schemeClr val="lt1"/>
              </a:solidFill>
              <a:latin typeface="IBM Plex Sans"/>
              <a:ea typeface="IBM Plex Sans"/>
              <a:cs typeface="IBM Plex Sans"/>
              <a:sym typeface="IBM Plex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3" name="Shape 113"/>
        <p:cNvGrpSpPr/>
        <p:nvPr/>
      </p:nvGrpSpPr>
      <p:grpSpPr>
        <a:xfrm>
          <a:off x="0" y="0"/>
          <a:ext cx="0" cy="0"/>
          <a:chOff x="0" y="0"/>
          <a:chExt cx="0" cy="0"/>
        </a:xfrm>
      </p:grpSpPr>
      <p:sp>
        <p:nvSpPr>
          <p:cNvPr id="114" name="Google Shape;114;p19"/>
          <p:cNvSpPr txBox="1"/>
          <p:nvPr>
            <p:ph type="title"/>
          </p:nvPr>
        </p:nvSpPr>
        <p:spPr>
          <a:xfrm>
            <a:off x="269375" y="204200"/>
            <a:ext cx="3285600" cy="64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chemeClr val="accent5"/>
                </a:solidFill>
              </a:rPr>
              <a:t>ICP </a:t>
            </a:r>
            <a:r>
              <a:rPr lang="en" sz="3000">
                <a:solidFill>
                  <a:schemeClr val="accent6"/>
                </a:solidFill>
              </a:rPr>
              <a:t>PRIORITIZATION</a:t>
            </a:r>
            <a:endParaRPr sz="1500">
              <a:solidFill>
                <a:schemeClr val="accent6"/>
              </a:solidFill>
            </a:endParaRPr>
          </a:p>
        </p:txBody>
      </p:sp>
      <p:graphicFrame>
        <p:nvGraphicFramePr>
          <p:cNvPr id="115" name="Google Shape;115;p19"/>
          <p:cNvGraphicFramePr/>
          <p:nvPr/>
        </p:nvGraphicFramePr>
        <p:xfrm>
          <a:off x="345563" y="935467"/>
          <a:ext cx="3000000" cy="3000000"/>
        </p:xfrm>
        <a:graphic>
          <a:graphicData uri="http://schemas.openxmlformats.org/drawingml/2006/table">
            <a:tbl>
              <a:tblPr>
                <a:noFill/>
                <a:tableStyleId>{0B2A52B8-30C8-4F62-969F-B116A666AEB7}</a:tableStyleId>
              </a:tblPr>
              <a:tblGrid>
                <a:gridCol w="1061650"/>
                <a:gridCol w="1918175"/>
                <a:gridCol w="2007225"/>
                <a:gridCol w="1662350"/>
                <a:gridCol w="1662350"/>
              </a:tblGrid>
              <a:tr h="289475">
                <a:tc>
                  <a:txBody>
                    <a:bodyPr/>
                    <a:lstStyle/>
                    <a:p>
                      <a:pPr indent="0" lvl="0" marL="0" rtl="0" algn="l">
                        <a:spcBef>
                          <a:spcPts val="0"/>
                        </a:spcBef>
                        <a:spcAft>
                          <a:spcPts val="0"/>
                        </a:spcAft>
                        <a:buNone/>
                      </a:pPr>
                      <a:r>
                        <a:t/>
                      </a:r>
                      <a:endParaRPr sz="1100">
                        <a:solidFill>
                          <a:schemeClr val="lt1"/>
                        </a:solidFill>
                        <a:latin typeface="Oswald Medium"/>
                        <a:ea typeface="Oswald Medium"/>
                        <a:cs typeface="Oswald Medium"/>
                        <a:sym typeface="Oswald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alpha val="0"/>
                        </a:schemeClr>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1100">
                          <a:solidFill>
                            <a:schemeClr val="lt1"/>
                          </a:solidFill>
                          <a:latin typeface="Oswald Medium"/>
                          <a:ea typeface="Oswald Medium"/>
                          <a:cs typeface="Oswald Medium"/>
                          <a:sym typeface="Oswald Medium"/>
                        </a:rPr>
                        <a:t>1ST</a:t>
                      </a:r>
                      <a:endParaRPr sz="1100">
                        <a:solidFill>
                          <a:schemeClr val="lt1"/>
                        </a:solidFill>
                        <a:latin typeface="Oswald Medium"/>
                        <a:ea typeface="Oswald Medium"/>
                        <a:cs typeface="Oswald Medium"/>
                        <a:sym typeface="Oswald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dot"/>
                      <a:round/>
                      <a:headEnd len="sm" w="sm" type="none"/>
                      <a:tailEnd len="sm" w="sm" type="none"/>
                    </a:lnB>
                    <a:solidFill>
                      <a:schemeClr val="accent5"/>
                    </a:solidFill>
                  </a:tcPr>
                </a:tc>
                <a:tc>
                  <a:txBody>
                    <a:bodyPr/>
                    <a:lstStyle/>
                    <a:p>
                      <a:pPr indent="0" lvl="0" marL="0" rtl="0" algn="l">
                        <a:lnSpc>
                          <a:spcPct val="115000"/>
                        </a:lnSpc>
                        <a:spcBef>
                          <a:spcPts val="0"/>
                        </a:spcBef>
                        <a:spcAft>
                          <a:spcPts val="0"/>
                        </a:spcAft>
                        <a:buNone/>
                      </a:pPr>
                      <a:r>
                        <a:rPr lang="en" sz="1100">
                          <a:solidFill>
                            <a:schemeClr val="lt1"/>
                          </a:solidFill>
                          <a:latin typeface="Oswald Medium"/>
                          <a:ea typeface="Oswald Medium"/>
                          <a:cs typeface="Oswald Medium"/>
                          <a:sym typeface="Oswald Medium"/>
                        </a:rPr>
                        <a:t>2ND</a:t>
                      </a:r>
                      <a:endParaRPr sz="1100">
                        <a:solidFill>
                          <a:schemeClr val="lt1"/>
                        </a:solidFill>
                        <a:latin typeface="Oswald Medium"/>
                        <a:ea typeface="Oswald Medium"/>
                        <a:cs typeface="Oswald Medium"/>
                        <a:sym typeface="Oswald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dot"/>
                      <a:round/>
                      <a:headEnd len="sm" w="sm" type="none"/>
                      <a:tailEnd len="sm" w="sm" type="none"/>
                    </a:lnB>
                    <a:solidFill>
                      <a:schemeClr val="accent5"/>
                    </a:solidFill>
                  </a:tcPr>
                </a:tc>
                <a:tc>
                  <a:txBody>
                    <a:bodyPr/>
                    <a:lstStyle/>
                    <a:p>
                      <a:pPr indent="0" lvl="0" marL="0" rtl="0" algn="l">
                        <a:lnSpc>
                          <a:spcPct val="115000"/>
                        </a:lnSpc>
                        <a:spcBef>
                          <a:spcPts val="0"/>
                        </a:spcBef>
                        <a:spcAft>
                          <a:spcPts val="0"/>
                        </a:spcAft>
                        <a:buNone/>
                      </a:pPr>
                      <a:r>
                        <a:rPr lang="en" sz="1100">
                          <a:solidFill>
                            <a:schemeClr val="lt1"/>
                          </a:solidFill>
                          <a:latin typeface="Oswald Medium"/>
                          <a:ea typeface="Oswald Medium"/>
                          <a:cs typeface="Oswald Medium"/>
                          <a:sym typeface="Oswald Medium"/>
                        </a:rPr>
                        <a:t>3RD</a:t>
                      </a:r>
                      <a:endParaRPr sz="1100">
                        <a:solidFill>
                          <a:schemeClr val="lt1"/>
                        </a:solidFill>
                        <a:latin typeface="Oswald Medium"/>
                        <a:ea typeface="Oswald Medium"/>
                        <a:cs typeface="Oswald Medium"/>
                        <a:sym typeface="Oswald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dot"/>
                      <a:round/>
                      <a:headEnd len="sm" w="sm" type="none"/>
                      <a:tailEnd len="sm" w="sm" type="none"/>
                    </a:lnB>
                    <a:solidFill>
                      <a:schemeClr val="accent5"/>
                    </a:solidFill>
                  </a:tcPr>
                </a:tc>
                <a:tc>
                  <a:txBody>
                    <a:bodyPr/>
                    <a:lstStyle/>
                    <a:p>
                      <a:pPr indent="0" lvl="0" marL="0" rtl="0" algn="l">
                        <a:lnSpc>
                          <a:spcPct val="115000"/>
                        </a:lnSpc>
                        <a:spcBef>
                          <a:spcPts val="0"/>
                        </a:spcBef>
                        <a:spcAft>
                          <a:spcPts val="0"/>
                        </a:spcAft>
                        <a:buNone/>
                      </a:pPr>
                      <a:r>
                        <a:rPr lang="en" sz="1100">
                          <a:solidFill>
                            <a:schemeClr val="lt1"/>
                          </a:solidFill>
                          <a:latin typeface="Oswald Medium"/>
                          <a:ea typeface="Oswald Medium"/>
                          <a:cs typeface="Oswald Medium"/>
                          <a:sym typeface="Oswald Medium"/>
                        </a:rPr>
                        <a:t>4TH</a:t>
                      </a:r>
                      <a:endParaRPr sz="1100">
                        <a:solidFill>
                          <a:schemeClr val="lt1"/>
                        </a:solidFill>
                        <a:latin typeface="Oswald Medium"/>
                        <a:ea typeface="Oswald Medium"/>
                        <a:cs typeface="Oswald Medium"/>
                        <a:sym typeface="Oswald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dot"/>
                      <a:round/>
                      <a:headEnd len="sm" w="sm" type="none"/>
                      <a:tailEnd len="sm" w="sm" type="none"/>
                    </a:lnB>
                    <a:solidFill>
                      <a:schemeClr val="accent5"/>
                    </a:solidFill>
                  </a:tcPr>
                </a:tc>
              </a:tr>
              <a:tr h="792000">
                <a:tc>
                  <a:txBody>
                    <a:bodyPr/>
                    <a:lstStyle/>
                    <a:p>
                      <a:pPr indent="0" lvl="0" marL="0" rtl="0" algn="l">
                        <a:spcBef>
                          <a:spcPts val="0"/>
                        </a:spcBef>
                        <a:spcAft>
                          <a:spcPts val="0"/>
                        </a:spcAft>
                        <a:buNone/>
                      </a:pPr>
                      <a:r>
                        <a:rPr lang="en" sz="1100">
                          <a:solidFill>
                            <a:schemeClr val="lt1"/>
                          </a:solidFill>
                          <a:latin typeface="Oswald Medium"/>
                          <a:ea typeface="Oswald Medium"/>
                          <a:cs typeface="Oswald Medium"/>
                          <a:sym typeface="Oswald Medium"/>
                        </a:rPr>
                        <a:t>PERSONA</a:t>
                      </a:r>
                      <a:endParaRPr sz="1100">
                        <a:solidFill>
                          <a:schemeClr val="lt1"/>
                        </a:solidFill>
                        <a:latin typeface="Oswald Medium"/>
                        <a:ea typeface="Oswald Medium"/>
                        <a:cs typeface="Oswald Medium"/>
                        <a:sym typeface="Oswald Medium"/>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dot"/>
                      <a:round/>
                      <a:headEnd len="sm" w="sm" type="none"/>
                      <a:tailEnd len="sm" w="sm" type="none"/>
                    </a:lnT>
                    <a:lnB cap="flat" cmpd="sng" w="9525">
                      <a:solidFill>
                        <a:schemeClr val="accent6">
                          <a:alpha val="0"/>
                        </a:schemeClr>
                      </a:solidFill>
                      <a:prstDash val="dot"/>
                      <a:round/>
                      <a:headEnd len="sm" w="sm" type="none"/>
                      <a:tailEnd len="sm" w="sm" type="none"/>
                    </a:lnB>
                    <a:solidFill>
                      <a:schemeClr val="accent5"/>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Sales Leader</a:t>
                      </a:r>
                      <a:endParaRPr sz="1100">
                        <a:solidFill>
                          <a:schemeClr val="accent6"/>
                        </a:solidFill>
                        <a:latin typeface="IBM Plex Sans Medium"/>
                        <a:ea typeface="IBM Plex Sans Medium"/>
                        <a:cs typeface="IBM Plex Sans Medium"/>
                        <a:sym typeface="IBM Plex Sans Medium"/>
                      </a:endParaRPr>
                    </a:p>
                    <a:p>
                      <a:pPr indent="0" lvl="0" marL="0" rtl="0" algn="l">
                        <a:lnSpc>
                          <a:spcPct val="115000"/>
                        </a:lnSpc>
                        <a:spcBef>
                          <a:spcPts val="0"/>
                        </a:spcBef>
                        <a:spcAft>
                          <a:spcPts val="0"/>
                        </a:spcAft>
                        <a:buNone/>
                      </a:pPr>
                      <a:r>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AEE1E6"/>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Marketing Leader</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AEE1E6"/>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CEO (&gt;50 employees) </a:t>
                      </a:r>
                      <a:endParaRPr sz="1100">
                        <a:solidFill>
                          <a:schemeClr val="accent6"/>
                        </a:solidFill>
                        <a:latin typeface="IBM Plex Sans Medium"/>
                        <a:ea typeface="IBM Plex Sans Medium"/>
                        <a:cs typeface="IBM Plex Sans Medium"/>
                        <a:sym typeface="IBM Plex Sans Medium"/>
                      </a:endParaRPr>
                    </a:p>
                    <a:p>
                      <a:pPr indent="0" lvl="0" marL="0" rtl="0" algn="l">
                        <a:lnSpc>
                          <a:spcPct val="115000"/>
                        </a:lnSpc>
                        <a:spcBef>
                          <a:spcPts val="0"/>
                        </a:spcBef>
                        <a:spcAft>
                          <a:spcPts val="0"/>
                        </a:spcAft>
                        <a:buNone/>
                      </a:pPr>
                      <a:r>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AEE1E6"/>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CFO</a:t>
                      </a:r>
                      <a:r>
                        <a:rPr lang="en" sz="1100">
                          <a:solidFill>
                            <a:schemeClr val="accent6"/>
                          </a:solidFill>
                          <a:latin typeface="IBM Plex Sans Medium"/>
                          <a:ea typeface="IBM Plex Sans Medium"/>
                          <a:cs typeface="IBM Plex Sans Medium"/>
                          <a:sym typeface="IBM Plex Sans Medium"/>
                        </a:rPr>
                        <a:t> (&gt;200 employees)</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AEE1E6"/>
                    </a:solidFill>
                  </a:tcPr>
                </a:tc>
              </a:tr>
              <a:tr h="1078775">
                <a:tc>
                  <a:txBody>
                    <a:bodyPr/>
                    <a:lstStyle/>
                    <a:p>
                      <a:pPr indent="0" lvl="0" marL="0" rtl="0" algn="l">
                        <a:spcBef>
                          <a:spcPts val="0"/>
                        </a:spcBef>
                        <a:spcAft>
                          <a:spcPts val="0"/>
                        </a:spcAft>
                        <a:buNone/>
                      </a:pPr>
                      <a:r>
                        <a:rPr lang="en" sz="1100">
                          <a:solidFill>
                            <a:schemeClr val="lt1"/>
                          </a:solidFill>
                          <a:latin typeface="Oswald Medium"/>
                          <a:ea typeface="Oswald Medium"/>
                          <a:cs typeface="Oswald Medium"/>
                          <a:sym typeface="Oswald Medium"/>
                        </a:rPr>
                        <a:t>INDUSTRY</a:t>
                      </a:r>
                      <a:endParaRPr sz="1200">
                        <a:solidFill>
                          <a:schemeClr val="lt1"/>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dot"/>
                      <a:round/>
                      <a:headEnd len="sm" w="sm" type="none"/>
                      <a:tailEnd len="sm" w="sm" type="none"/>
                    </a:lnT>
                    <a:lnB cap="flat" cmpd="sng" w="9525">
                      <a:solidFill>
                        <a:schemeClr val="accent6">
                          <a:alpha val="0"/>
                        </a:schemeClr>
                      </a:solidFill>
                      <a:prstDash val="dot"/>
                      <a:round/>
                      <a:headEnd len="sm" w="sm" type="none"/>
                      <a:tailEnd len="sm" w="sm" type="none"/>
                    </a:lnB>
                    <a:solidFill>
                      <a:srgbClr val="3C78D8"/>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Software and Technology, FinTech, Outsourcers</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D4E9F7"/>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Cyber Security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D4E9F7"/>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Property, Sales &amp; Martech,  Manufacturing Tech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D4E9F7"/>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Investors</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D4E9F7"/>
                    </a:solidFill>
                  </a:tcPr>
                </a:tc>
              </a:tr>
              <a:tr h="1078775">
                <a:tc>
                  <a:txBody>
                    <a:bodyPr/>
                    <a:lstStyle/>
                    <a:p>
                      <a:pPr indent="0" lvl="0" marL="0" rtl="0" algn="l">
                        <a:spcBef>
                          <a:spcPts val="0"/>
                        </a:spcBef>
                        <a:spcAft>
                          <a:spcPts val="0"/>
                        </a:spcAft>
                        <a:buNone/>
                      </a:pPr>
                      <a:r>
                        <a:rPr lang="en" sz="1100">
                          <a:solidFill>
                            <a:schemeClr val="lt1"/>
                          </a:solidFill>
                          <a:latin typeface="Oswald Medium"/>
                          <a:ea typeface="Oswald Medium"/>
                          <a:cs typeface="Oswald Medium"/>
                          <a:sym typeface="Oswald Medium"/>
                        </a:rPr>
                        <a:t>TRIGGER</a:t>
                      </a:r>
                      <a:endParaRPr sz="1200">
                        <a:solidFill>
                          <a:schemeClr val="lt1"/>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dot"/>
                      <a:round/>
                      <a:headEnd len="sm" w="sm" type="none"/>
                      <a:tailEnd len="sm" w="sm" type="none"/>
                    </a:lnT>
                    <a:lnB cap="flat" cmpd="sng" w="9525">
                      <a:solidFill>
                        <a:schemeClr val="accent6">
                          <a:alpha val="0"/>
                        </a:schemeClr>
                      </a:solidFill>
                      <a:prstDash val="solid"/>
                      <a:round/>
                      <a:headEnd len="sm" w="sm" type="none"/>
                      <a:tailEnd len="sm" w="sm" type="none"/>
                    </a:lnB>
                    <a:solidFill>
                      <a:srgbClr val="45818E"/>
                    </a:solidFill>
                  </a:tcPr>
                </a:tc>
                <a:tc>
                  <a:txBody>
                    <a:bodyPr/>
                    <a:lstStyle/>
                    <a:p>
                      <a:pPr indent="0" lvl="0" marL="0" rtl="0" algn="l">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Hiring/Job Change</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alpha val="0"/>
                        </a:schemeClr>
                      </a:solidFill>
                      <a:prstDash val="solid"/>
                      <a:round/>
                      <a:headEnd len="sm" w="sm" type="none"/>
                      <a:tailEnd len="sm" w="sm" type="none"/>
                    </a:lnB>
                    <a:solidFill>
                      <a:srgbClr val="D0E0E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Using a sales tech partner (e.g. Salesloft, Outreach, Vidyard, Gong, </a:t>
                      </a:r>
                      <a:endParaRPr sz="1100">
                        <a:solidFill>
                          <a:schemeClr val="accent6"/>
                        </a:solidFill>
                        <a:latin typeface="IBM Plex Sans Medium"/>
                        <a:ea typeface="IBM Plex Sans Medium"/>
                        <a:cs typeface="IBM Plex Sans Medium"/>
                        <a:sym typeface="IBM Plex Sans Medium"/>
                      </a:endParaRPr>
                    </a:p>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Apollo, Crossbeam</a:t>
                      </a:r>
                      <a:r>
                        <a:rPr lang="en" sz="1100">
                          <a:solidFill>
                            <a:schemeClr val="accent6"/>
                          </a:solidFill>
                          <a:latin typeface="IBM Plex Sans Medium"/>
                          <a:ea typeface="IBM Plex Sans Medium"/>
                          <a:cs typeface="IBM Plex Sans Medium"/>
                          <a:sym typeface="IBM Plex Sans Medium"/>
                        </a:rPr>
                        <a:t>)</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D0E0E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International Remote  or Hybrid  SDR Team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alpha val="0"/>
                        </a:schemeClr>
                      </a:solidFill>
                      <a:prstDash val="solid"/>
                      <a:round/>
                      <a:headEnd len="sm" w="sm" type="none"/>
                      <a:tailEnd len="sm" w="sm" type="none"/>
                    </a:lnB>
                    <a:solidFill>
                      <a:srgbClr val="D0E0E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International Expansion</a:t>
                      </a:r>
                      <a:endParaRPr sz="1100">
                        <a:solidFill>
                          <a:schemeClr val="accent6"/>
                        </a:solidFill>
                        <a:latin typeface="IBM Plex Sans Medium"/>
                        <a:ea typeface="IBM Plex Sans Medium"/>
                        <a:cs typeface="IBM Plex Sans Medium"/>
                        <a:sym typeface="IBM Plex Sans Medium"/>
                      </a:endParaRPr>
                    </a:p>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(e.g Spain to US, UK)</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alpha val="0"/>
                        </a:schemeClr>
                      </a:solidFill>
                      <a:prstDash val="solid"/>
                      <a:round/>
                      <a:headEnd len="sm" w="sm" type="none"/>
                      <a:tailEnd len="sm" w="sm" type="none"/>
                    </a:lnB>
                    <a:solidFill>
                      <a:srgbClr val="D0E0E3"/>
                    </a:solidFill>
                  </a:tcPr>
                </a:tc>
              </a:tr>
              <a:tr h="681025">
                <a:tc>
                  <a:txBody>
                    <a:bodyPr/>
                    <a:lstStyle/>
                    <a:p>
                      <a:pPr indent="0" lvl="0" marL="0" rtl="0" algn="l">
                        <a:spcBef>
                          <a:spcPts val="0"/>
                        </a:spcBef>
                        <a:spcAft>
                          <a:spcPts val="0"/>
                        </a:spcAft>
                        <a:buNone/>
                      </a:pPr>
                      <a:r>
                        <a:rPr lang="en" sz="1100">
                          <a:solidFill>
                            <a:schemeClr val="lt1"/>
                          </a:solidFill>
                          <a:latin typeface="Oswald Medium"/>
                          <a:ea typeface="Oswald Medium"/>
                          <a:cs typeface="Oswald Medium"/>
                          <a:sym typeface="Oswald Medium"/>
                        </a:rPr>
                        <a:t>LOCATION</a:t>
                      </a:r>
                      <a:endParaRPr sz="1100">
                        <a:solidFill>
                          <a:schemeClr val="lt1"/>
                        </a:solidFill>
                        <a:latin typeface="Oswald Medium"/>
                        <a:ea typeface="Oswald Medium"/>
                        <a:cs typeface="Oswald Medium"/>
                        <a:sym typeface="Oswald Medium"/>
                      </a:endParaRPr>
                    </a:p>
                    <a:p>
                      <a:pPr indent="0" lvl="0" marL="0" rtl="0" algn="l">
                        <a:spcBef>
                          <a:spcPts val="0"/>
                        </a:spcBef>
                        <a:spcAft>
                          <a:spcPts val="0"/>
                        </a:spcAft>
                        <a:buNone/>
                      </a:pPr>
                      <a:r>
                        <a:t/>
                      </a:r>
                      <a:endParaRPr sz="1100">
                        <a:solidFill>
                          <a:schemeClr val="accent6"/>
                        </a:solidFill>
                        <a:latin typeface="Oswald Medium"/>
                        <a:ea typeface="Oswald Medium"/>
                        <a:cs typeface="Oswald Medium"/>
                        <a:sym typeface="Oswald Medium"/>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US, UK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rgbClr val="EFEFEF"/>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Spain &amp; Northern Europe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solidFill>
                      <a:prstDash val="dot"/>
                      <a:round/>
                      <a:headEnd len="sm" w="sm" type="none"/>
                      <a:tailEnd len="sm" w="sm" type="none"/>
                    </a:lnT>
                    <a:lnB cap="flat" cmpd="sng" w="9525">
                      <a:solidFill>
                        <a:schemeClr val="accent6"/>
                      </a:solidFill>
                      <a:prstDash val="dot"/>
                      <a:round/>
                      <a:headEnd len="sm" w="sm" type="none"/>
                      <a:tailEnd len="sm" w="sm" type="none"/>
                    </a:lnB>
                    <a:solidFill>
                      <a:srgbClr val="EFEFEF"/>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Scandinavia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chemeClr val="accent5"/>
                      </a:solidFill>
                      <a:prstDash val="dot"/>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rgbClr val="EFEFEF"/>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Medium"/>
                          <a:ea typeface="IBM Plex Sans Medium"/>
                          <a:cs typeface="IBM Plex Sans Medium"/>
                          <a:sym typeface="IBM Plex Sans Medium"/>
                        </a:rPr>
                        <a:t> Middle East</a:t>
                      </a:r>
                      <a:endParaRPr sz="1100">
                        <a:solidFill>
                          <a:schemeClr val="accent6"/>
                        </a:solidFill>
                        <a:latin typeface="IBM Plex Sans Medium"/>
                        <a:ea typeface="IBM Plex Sans Medium"/>
                        <a:cs typeface="IBM Plex Sans Medium"/>
                        <a:sym typeface="IBM Plex Sans Medium"/>
                      </a:endParaRPr>
                    </a:p>
                    <a:p>
                      <a:pPr indent="0" lvl="0" marL="0" rtl="0" algn="l">
                        <a:lnSpc>
                          <a:spcPct val="115000"/>
                        </a:lnSpc>
                        <a:spcBef>
                          <a:spcPts val="0"/>
                        </a:spcBef>
                        <a:spcAft>
                          <a:spcPts val="0"/>
                        </a:spcAft>
                        <a:buNone/>
                      </a:pPr>
                      <a:r>
                        <a:t/>
                      </a:r>
                      <a:endParaRPr sz="1100">
                        <a:solidFill>
                          <a:schemeClr val="accent6"/>
                        </a:solidFill>
                        <a:latin typeface="IBM Plex Sans Medium"/>
                        <a:ea typeface="IBM Plex Sans Medium"/>
                        <a:cs typeface="IBM Plex Sans Medium"/>
                        <a:sym typeface="IBM Plex Sans Medium"/>
                      </a:endParaRPr>
                    </a:p>
                  </a:txBody>
                  <a:tcPr marT="91425" marB="91425" marR="91425" marL="91425">
                    <a:lnL cap="flat" cmpd="sng" w="9525">
                      <a:solidFill>
                        <a:schemeClr val="accent5"/>
                      </a:solidFill>
                      <a:prstDash val="dot"/>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rgbClr val="EFEFEF"/>
                    </a:solidFill>
                  </a:tcPr>
                </a:tc>
              </a:tr>
            </a:tbl>
          </a:graphicData>
        </a:graphic>
      </p:graphicFrame>
      <p:pic>
        <p:nvPicPr>
          <p:cNvPr id="116" name="Google Shape;116;p19"/>
          <p:cNvPicPr preferRelativeResize="0"/>
          <p:nvPr/>
        </p:nvPicPr>
        <p:blipFill>
          <a:blip r:embed="rId3">
            <a:alphaModFix/>
          </a:blip>
          <a:stretch>
            <a:fillRect/>
          </a:stretch>
        </p:blipFill>
        <p:spPr>
          <a:xfrm>
            <a:off x="459400" y="1645379"/>
            <a:ext cx="290625" cy="290625"/>
          </a:xfrm>
          <a:prstGeom prst="rect">
            <a:avLst/>
          </a:prstGeom>
          <a:noFill/>
          <a:ln>
            <a:noFill/>
          </a:ln>
        </p:spPr>
      </p:pic>
      <p:pic>
        <p:nvPicPr>
          <p:cNvPr id="117" name="Google Shape;117;p19"/>
          <p:cNvPicPr preferRelativeResize="0"/>
          <p:nvPr/>
        </p:nvPicPr>
        <p:blipFill>
          <a:blip r:embed="rId4">
            <a:alphaModFix/>
          </a:blip>
          <a:stretch>
            <a:fillRect/>
          </a:stretch>
        </p:blipFill>
        <p:spPr>
          <a:xfrm>
            <a:off x="434252" y="3489560"/>
            <a:ext cx="340926" cy="35193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 name="Shape 121"/>
        <p:cNvGrpSpPr/>
        <p:nvPr/>
      </p:nvGrpSpPr>
      <p:grpSpPr>
        <a:xfrm>
          <a:off x="0" y="0"/>
          <a:ext cx="0" cy="0"/>
          <a:chOff x="0" y="0"/>
          <a:chExt cx="0" cy="0"/>
        </a:xfrm>
      </p:grpSpPr>
      <p:grpSp>
        <p:nvGrpSpPr>
          <p:cNvPr id="122" name="Google Shape;122;p20"/>
          <p:cNvGrpSpPr/>
          <p:nvPr/>
        </p:nvGrpSpPr>
        <p:grpSpPr>
          <a:xfrm>
            <a:off x="243791" y="1760842"/>
            <a:ext cx="2017509" cy="3413609"/>
            <a:chOff x="3655450" y="1577990"/>
            <a:chExt cx="2107279" cy="3565499"/>
          </a:xfrm>
        </p:grpSpPr>
        <p:grpSp>
          <p:nvGrpSpPr>
            <p:cNvPr id="123" name="Google Shape;123;p20"/>
            <p:cNvGrpSpPr/>
            <p:nvPr/>
          </p:nvGrpSpPr>
          <p:grpSpPr>
            <a:xfrm>
              <a:off x="3655450" y="1577990"/>
              <a:ext cx="1174678" cy="3508957"/>
              <a:chOff x="4808535" y="1618365"/>
              <a:chExt cx="1570215" cy="4689865"/>
            </a:xfrm>
          </p:grpSpPr>
          <p:sp>
            <p:nvSpPr>
              <p:cNvPr id="124" name="Google Shape;124;p20"/>
              <p:cNvSpPr/>
              <p:nvPr/>
            </p:nvSpPr>
            <p:spPr>
              <a:xfrm>
                <a:off x="4808535" y="2517636"/>
                <a:ext cx="1570215" cy="1082345"/>
              </a:xfrm>
              <a:custGeom>
                <a:rect b="b" l="l" r="r" t="t"/>
                <a:pathLst>
                  <a:path extrusionOk="0" h="816864" w="1574150">
                    <a:moveTo>
                      <a:pt x="130601" y="0"/>
                    </a:moveTo>
                    <a:lnTo>
                      <a:pt x="1430563" y="0"/>
                    </a:lnTo>
                    <a:lnTo>
                      <a:pt x="1431521" y="42662"/>
                    </a:lnTo>
                    <a:cubicBezTo>
                      <a:pt x="1436577" y="117292"/>
                      <a:pt x="1481279" y="276210"/>
                      <a:pt x="1503703" y="373229"/>
                    </a:cubicBezTo>
                    <a:cubicBezTo>
                      <a:pt x="1526054" y="470028"/>
                      <a:pt x="1535873" y="581974"/>
                      <a:pt x="1535873" y="611826"/>
                    </a:cubicBezTo>
                    <a:cubicBezTo>
                      <a:pt x="1535873" y="641678"/>
                      <a:pt x="1553388" y="659018"/>
                      <a:pt x="1553388" y="666481"/>
                    </a:cubicBezTo>
                    <a:cubicBezTo>
                      <a:pt x="1555659" y="686236"/>
                      <a:pt x="1560789" y="698748"/>
                      <a:pt x="1558297" y="711259"/>
                    </a:cubicBezTo>
                    <a:cubicBezTo>
                      <a:pt x="1573174" y="723551"/>
                      <a:pt x="1578230" y="743526"/>
                      <a:pt x="1570682" y="753623"/>
                    </a:cubicBezTo>
                    <a:cubicBezTo>
                      <a:pt x="1563281" y="763500"/>
                      <a:pt x="1550823" y="785670"/>
                      <a:pt x="1550823" y="785670"/>
                    </a:cubicBezTo>
                    <a:cubicBezTo>
                      <a:pt x="1550823" y="785670"/>
                      <a:pt x="1560592" y="791226"/>
                      <a:pt x="1566528" y="811876"/>
                    </a:cubicBezTo>
                    <a:lnTo>
                      <a:pt x="1567324" y="816864"/>
                    </a:lnTo>
                    <a:lnTo>
                      <a:pt x="1298979" y="816864"/>
                    </a:lnTo>
                    <a:lnTo>
                      <a:pt x="1299908" y="798181"/>
                    </a:lnTo>
                    <a:cubicBezTo>
                      <a:pt x="1302326" y="755818"/>
                      <a:pt x="1292433" y="716088"/>
                      <a:pt x="1292433" y="693699"/>
                    </a:cubicBezTo>
                    <a:cubicBezTo>
                      <a:pt x="1292433" y="671310"/>
                      <a:pt x="1282394" y="708845"/>
                      <a:pt x="1282394" y="708845"/>
                    </a:cubicBezTo>
                    <a:cubicBezTo>
                      <a:pt x="1282394" y="708845"/>
                      <a:pt x="1278272" y="770209"/>
                      <a:pt x="1276211" y="813484"/>
                    </a:cubicBezTo>
                    <a:lnTo>
                      <a:pt x="1276098" y="816864"/>
                    </a:lnTo>
                    <a:lnTo>
                      <a:pt x="317690" y="816864"/>
                    </a:lnTo>
                    <a:lnTo>
                      <a:pt x="317426" y="800020"/>
                    </a:lnTo>
                    <a:cubicBezTo>
                      <a:pt x="316474" y="734800"/>
                      <a:pt x="315814" y="673944"/>
                      <a:pt x="315814" y="673944"/>
                    </a:cubicBezTo>
                    <a:cubicBezTo>
                      <a:pt x="315814" y="673944"/>
                      <a:pt x="300938" y="691285"/>
                      <a:pt x="288554" y="723551"/>
                    </a:cubicBezTo>
                    <a:cubicBezTo>
                      <a:pt x="276242" y="755818"/>
                      <a:pt x="283644" y="768329"/>
                      <a:pt x="281079" y="800596"/>
                    </a:cubicBezTo>
                    <a:lnTo>
                      <a:pt x="280855" y="816864"/>
                    </a:lnTo>
                    <a:lnTo>
                      <a:pt x="12643" y="816864"/>
                    </a:lnTo>
                    <a:lnTo>
                      <a:pt x="9297" y="772390"/>
                    </a:lnTo>
                    <a:cubicBezTo>
                      <a:pt x="6494" y="759055"/>
                      <a:pt x="2757" y="747257"/>
                      <a:pt x="265" y="736063"/>
                    </a:cubicBezTo>
                    <a:cubicBezTo>
                      <a:pt x="-4644" y="713674"/>
                      <a:pt x="59990" y="556951"/>
                      <a:pt x="84832" y="400666"/>
                    </a:cubicBezTo>
                    <a:cubicBezTo>
                      <a:pt x="100313" y="302714"/>
                      <a:pt x="116795" y="143714"/>
                      <a:pt x="126980" y="38238"/>
                    </a:cubicBezTo>
                    <a:lnTo>
                      <a:pt x="130601"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25" name="Google Shape;125;p20"/>
              <p:cNvSpPr/>
              <p:nvPr/>
            </p:nvSpPr>
            <p:spPr>
              <a:xfrm>
                <a:off x="5107559" y="4301911"/>
                <a:ext cx="1224483" cy="2006319"/>
              </a:xfrm>
              <a:custGeom>
                <a:rect b="b" l="l" r="r" t="t"/>
                <a:pathLst>
                  <a:path extrusionOk="0" h="2011347" w="1227552">
                    <a:moveTo>
                      <a:pt x="501493" y="0"/>
                    </a:moveTo>
                    <a:lnTo>
                      <a:pt x="1042063" y="0"/>
                    </a:lnTo>
                    <a:lnTo>
                      <a:pt x="1043398" y="31739"/>
                    </a:lnTo>
                    <a:cubicBezTo>
                      <a:pt x="1049688" y="144857"/>
                      <a:pt x="1069281" y="376814"/>
                      <a:pt x="1074942" y="455175"/>
                    </a:cubicBezTo>
                    <a:cubicBezTo>
                      <a:pt x="1082270" y="559657"/>
                      <a:pt x="1114587" y="870250"/>
                      <a:pt x="1122062" y="947295"/>
                    </a:cubicBezTo>
                    <a:cubicBezTo>
                      <a:pt x="1129537" y="1024120"/>
                      <a:pt x="1169328" y="1474315"/>
                      <a:pt x="1179221" y="1518873"/>
                    </a:cubicBezTo>
                    <a:cubicBezTo>
                      <a:pt x="1189114" y="1563432"/>
                      <a:pt x="1176803" y="1598332"/>
                      <a:pt x="1159362" y="1652768"/>
                    </a:cubicBezTo>
                    <a:cubicBezTo>
                      <a:pt x="1141994" y="1707643"/>
                      <a:pt x="1131955" y="1769762"/>
                      <a:pt x="1131955" y="1792151"/>
                    </a:cubicBezTo>
                    <a:cubicBezTo>
                      <a:pt x="1131955" y="1814540"/>
                      <a:pt x="1137011" y="1839344"/>
                      <a:pt x="1151887" y="1846807"/>
                    </a:cubicBezTo>
                    <a:cubicBezTo>
                      <a:pt x="1166837" y="1854050"/>
                      <a:pt x="1223996" y="1933729"/>
                      <a:pt x="1223996" y="1933729"/>
                    </a:cubicBezTo>
                    <a:cubicBezTo>
                      <a:pt x="1241364" y="1960947"/>
                      <a:pt x="1191679" y="2005725"/>
                      <a:pt x="1149396" y="2003310"/>
                    </a:cubicBezTo>
                    <a:cubicBezTo>
                      <a:pt x="1114587" y="2005725"/>
                      <a:pt x="1035077" y="1983336"/>
                      <a:pt x="1017783" y="1968629"/>
                    </a:cubicBezTo>
                    <a:cubicBezTo>
                      <a:pt x="1000342" y="1953703"/>
                      <a:pt x="948166" y="1941192"/>
                      <a:pt x="918267" y="1926266"/>
                    </a:cubicBezTo>
                    <a:cubicBezTo>
                      <a:pt x="888588" y="1911340"/>
                      <a:pt x="910865" y="1834515"/>
                      <a:pt x="910865" y="1804443"/>
                    </a:cubicBezTo>
                    <a:cubicBezTo>
                      <a:pt x="910865" y="1774811"/>
                      <a:pt x="871074" y="1724984"/>
                      <a:pt x="848796" y="1680206"/>
                    </a:cubicBezTo>
                    <a:cubicBezTo>
                      <a:pt x="826372" y="1635647"/>
                      <a:pt x="848796" y="1595698"/>
                      <a:pt x="861108" y="1565846"/>
                    </a:cubicBezTo>
                    <a:cubicBezTo>
                      <a:pt x="873565" y="1535994"/>
                      <a:pt x="853779" y="1523922"/>
                      <a:pt x="843813" y="1483973"/>
                    </a:cubicBezTo>
                    <a:cubicBezTo>
                      <a:pt x="833847" y="1444243"/>
                      <a:pt x="816553" y="1381905"/>
                      <a:pt x="801530" y="1320006"/>
                    </a:cubicBezTo>
                    <a:cubicBezTo>
                      <a:pt x="786727" y="1257668"/>
                      <a:pt x="736896" y="1101384"/>
                      <a:pt x="729421" y="1041899"/>
                    </a:cubicBezTo>
                    <a:cubicBezTo>
                      <a:pt x="722020" y="981976"/>
                      <a:pt x="692121" y="877713"/>
                      <a:pt x="667352" y="740965"/>
                    </a:cubicBezTo>
                    <a:cubicBezTo>
                      <a:pt x="642583" y="604435"/>
                      <a:pt x="632617" y="470101"/>
                      <a:pt x="612684" y="395691"/>
                    </a:cubicBezTo>
                    <a:cubicBezTo>
                      <a:pt x="592898" y="321061"/>
                      <a:pt x="523208" y="70172"/>
                      <a:pt x="510750" y="40320"/>
                    </a:cubicBezTo>
                    <a:cubicBezTo>
                      <a:pt x="507654" y="32857"/>
                      <a:pt x="505020" y="21827"/>
                      <a:pt x="502811" y="9480"/>
                    </a:cubicBezTo>
                    <a:close/>
                    <a:moveTo>
                      <a:pt x="0" y="0"/>
                    </a:moveTo>
                    <a:lnTo>
                      <a:pt x="480638" y="0"/>
                    </a:lnTo>
                    <a:lnTo>
                      <a:pt x="478505" y="12882"/>
                    </a:lnTo>
                    <a:cubicBezTo>
                      <a:pt x="473522" y="42734"/>
                      <a:pt x="428821" y="196824"/>
                      <a:pt x="403978" y="251479"/>
                    </a:cubicBezTo>
                    <a:cubicBezTo>
                      <a:pt x="379136" y="306135"/>
                      <a:pt x="384119" y="581827"/>
                      <a:pt x="376571" y="691138"/>
                    </a:cubicBezTo>
                    <a:cubicBezTo>
                      <a:pt x="369096" y="800669"/>
                      <a:pt x="379136" y="1024120"/>
                      <a:pt x="376571" y="1093921"/>
                    </a:cubicBezTo>
                    <a:cubicBezTo>
                      <a:pt x="374153" y="1163502"/>
                      <a:pt x="394085" y="1327469"/>
                      <a:pt x="416363" y="1409562"/>
                    </a:cubicBezTo>
                    <a:cubicBezTo>
                      <a:pt x="438787" y="1491216"/>
                      <a:pt x="423911" y="1685474"/>
                      <a:pt x="418854" y="1712472"/>
                    </a:cubicBezTo>
                    <a:cubicBezTo>
                      <a:pt x="413945" y="1739691"/>
                      <a:pt x="398995" y="1784688"/>
                      <a:pt x="403978" y="1816955"/>
                    </a:cubicBezTo>
                    <a:cubicBezTo>
                      <a:pt x="409035" y="1849221"/>
                      <a:pt x="432045" y="1881927"/>
                      <a:pt x="412039" y="1901682"/>
                    </a:cubicBezTo>
                    <a:cubicBezTo>
                      <a:pt x="392180" y="1921656"/>
                      <a:pt x="376571" y="1926266"/>
                      <a:pt x="376571" y="1926266"/>
                    </a:cubicBezTo>
                    <a:cubicBezTo>
                      <a:pt x="242466" y="2048088"/>
                      <a:pt x="148007" y="2003310"/>
                      <a:pt x="148007" y="2003310"/>
                    </a:cubicBezTo>
                    <a:cubicBezTo>
                      <a:pt x="63587" y="1933729"/>
                      <a:pt x="152917" y="1829466"/>
                      <a:pt x="160465" y="1802029"/>
                    </a:cubicBezTo>
                    <a:cubicBezTo>
                      <a:pt x="167866" y="1774811"/>
                      <a:pt x="145442" y="1737496"/>
                      <a:pt x="135622" y="1658036"/>
                    </a:cubicBezTo>
                    <a:cubicBezTo>
                      <a:pt x="125656" y="1578358"/>
                      <a:pt x="95831" y="1384539"/>
                      <a:pt x="90774" y="1327469"/>
                    </a:cubicBezTo>
                    <a:cubicBezTo>
                      <a:pt x="85938" y="1270399"/>
                      <a:pt x="51056" y="1079214"/>
                      <a:pt x="41163" y="942246"/>
                    </a:cubicBezTo>
                    <a:cubicBezTo>
                      <a:pt x="31197" y="805498"/>
                      <a:pt x="21230" y="502587"/>
                      <a:pt x="21230" y="502587"/>
                    </a:cubicBezTo>
                    <a:cubicBezTo>
                      <a:pt x="23475" y="443816"/>
                      <a:pt x="4736" y="88260"/>
                      <a:pt x="15" y="2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26" name="Google Shape;126;p20"/>
              <p:cNvSpPr/>
              <p:nvPr/>
            </p:nvSpPr>
            <p:spPr>
              <a:xfrm>
                <a:off x="4938893" y="1618365"/>
                <a:ext cx="1296712" cy="991143"/>
              </a:xfrm>
              <a:custGeom>
                <a:rect b="b" l="l" r="r" t="t"/>
                <a:pathLst>
                  <a:path extrusionOk="0" h="993627" w="1299962">
                    <a:moveTo>
                      <a:pt x="682207" y="28"/>
                    </a:moveTo>
                    <a:cubicBezTo>
                      <a:pt x="826277" y="10125"/>
                      <a:pt x="868561" y="161580"/>
                      <a:pt x="878600" y="216455"/>
                    </a:cubicBezTo>
                    <a:cubicBezTo>
                      <a:pt x="888493" y="270891"/>
                      <a:pt x="866142" y="352984"/>
                      <a:pt x="868561" y="345741"/>
                    </a:cubicBezTo>
                    <a:cubicBezTo>
                      <a:pt x="871052" y="338058"/>
                      <a:pt x="881019" y="328181"/>
                      <a:pt x="893623" y="343107"/>
                    </a:cubicBezTo>
                    <a:cubicBezTo>
                      <a:pt x="905861" y="358033"/>
                      <a:pt x="893623" y="402591"/>
                      <a:pt x="878600" y="449784"/>
                    </a:cubicBezTo>
                    <a:cubicBezTo>
                      <a:pt x="863578" y="497196"/>
                      <a:pt x="833825" y="484684"/>
                      <a:pt x="833825" y="494562"/>
                    </a:cubicBezTo>
                    <a:cubicBezTo>
                      <a:pt x="833825" y="504659"/>
                      <a:pt x="826277" y="579070"/>
                      <a:pt x="819023" y="626482"/>
                    </a:cubicBezTo>
                    <a:cubicBezTo>
                      <a:pt x="815505" y="648212"/>
                      <a:pt x="815945" y="661382"/>
                      <a:pt x="819389" y="671479"/>
                    </a:cubicBezTo>
                    <a:lnTo>
                      <a:pt x="833825" y="688600"/>
                    </a:lnTo>
                    <a:cubicBezTo>
                      <a:pt x="833825" y="688600"/>
                      <a:pt x="834265" y="691015"/>
                      <a:pt x="834851" y="694527"/>
                    </a:cubicBezTo>
                    <a:cubicBezTo>
                      <a:pt x="837636" y="697161"/>
                      <a:pt x="840494" y="700014"/>
                      <a:pt x="843792" y="703526"/>
                    </a:cubicBezTo>
                    <a:cubicBezTo>
                      <a:pt x="866142" y="725696"/>
                      <a:pt x="920810" y="740622"/>
                      <a:pt x="973060" y="757962"/>
                    </a:cubicBezTo>
                    <a:cubicBezTo>
                      <a:pt x="1025163" y="775303"/>
                      <a:pt x="1216573" y="840275"/>
                      <a:pt x="1263766" y="872541"/>
                    </a:cubicBezTo>
                    <a:cubicBezTo>
                      <a:pt x="1299161" y="896576"/>
                      <a:pt x="1299684" y="934811"/>
                      <a:pt x="1299742" y="983818"/>
                    </a:cubicBezTo>
                    <a:lnTo>
                      <a:pt x="1299962" y="993627"/>
                    </a:lnTo>
                    <a:lnTo>
                      <a:pt x="0" y="993627"/>
                    </a:lnTo>
                    <a:lnTo>
                      <a:pt x="1676" y="975919"/>
                    </a:lnTo>
                    <a:cubicBezTo>
                      <a:pt x="4626" y="944126"/>
                      <a:pt x="6334" y="924563"/>
                      <a:pt x="6334" y="924563"/>
                    </a:cubicBezTo>
                    <a:cubicBezTo>
                      <a:pt x="11317" y="837641"/>
                      <a:pt x="207564" y="837641"/>
                      <a:pt x="277108" y="802740"/>
                    </a:cubicBezTo>
                    <a:cubicBezTo>
                      <a:pt x="329431" y="790229"/>
                      <a:pt x="448586" y="710770"/>
                      <a:pt x="485959" y="676089"/>
                    </a:cubicBezTo>
                    <a:lnTo>
                      <a:pt x="495926" y="661163"/>
                    </a:lnTo>
                    <a:cubicBezTo>
                      <a:pt x="495926" y="661163"/>
                      <a:pt x="496512" y="661821"/>
                      <a:pt x="496512" y="661821"/>
                    </a:cubicBezTo>
                    <a:cubicBezTo>
                      <a:pt x="517544" y="622750"/>
                      <a:pt x="498197" y="556900"/>
                      <a:pt x="495926" y="539340"/>
                    </a:cubicBezTo>
                    <a:cubicBezTo>
                      <a:pt x="493434" y="519585"/>
                      <a:pt x="483468" y="477221"/>
                      <a:pt x="466100" y="482270"/>
                    </a:cubicBezTo>
                    <a:cubicBezTo>
                      <a:pt x="448586" y="487318"/>
                      <a:pt x="416342" y="400177"/>
                      <a:pt x="408868" y="358033"/>
                    </a:cubicBezTo>
                    <a:cubicBezTo>
                      <a:pt x="401466" y="315889"/>
                      <a:pt x="456134" y="352984"/>
                      <a:pt x="461117" y="343107"/>
                    </a:cubicBezTo>
                    <a:cubicBezTo>
                      <a:pt x="466100" y="333229"/>
                      <a:pt x="451078" y="283622"/>
                      <a:pt x="451078" y="283622"/>
                    </a:cubicBezTo>
                    <a:cubicBezTo>
                      <a:pt x="448806" y="256185"/>
                      <a:pt x="418834" y="191432"/>
                      <a:pt x="461117" y="111973"/>
                    </a:cubicBezTo>
                    <a:cubicBezTo>
                      <a:pt x="533153" y="-4801"/>
                      <a:pt x="682207" y="28"/>
                      <a:pt x="682207" y="2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27" name="Google Shape;127;p20"/>
              <p:cNvSpPr/>
              <p:nvPr/>
            </p:nvSpPr>
            <p:spPr>
              <a:xfrm>
                <a:off x="4820761" y="3425644"/>
                <a:ext cx="1554718" cy="875629"/>
              </a:xfrm>
              <a:custGeom>
                <a:rect b="b" l="l" r="r" t="t"/>
                <a:pathLst>
                  <a:path extrusionOk="0" h="877824" w="1558615">
                    <a:moveTo>
                      <a:pt x="385" y="0"/>
                    </a:moveTo>
                    <a:lnTo>
                      <a:pt x="268597" y="0"/>
                    </a:lnTo>
                    <a:lnTo>
                      <a:pt x="268403" y="14112"/>
                    </a:lnTo>
                    <a:cubicBezTo>
                      <a:pt x="269471" y="49856"/>
                      <a:pt x="275105" y="99244"/>
                      <a:pt x="286262" y="140235"/>
                    </a:cubicBezTo>
                    <a:cubicBezTo>
                      <a:pt x="301211" y="195110"/>
                      <a:pt x="311104" y="170087"/>
                      <a:pt x="308539" y="135406"/>
                    </a:cubicBezTo>
                    <a:cubicBezTo>
                      <a:pt x="307660" y="122318"/>
                      <a:pt x="306739" y="79907"/>
                      <a:pt x="305932" y="32005"/>
                    </a:cubicBezTo>
                    <a:lnTo>
                      <a:pt x="305432" y="0"/>
                    </a:lnTo>
                    <a:lnTo>
                      <a:pt x="1263840" y="0"/>
                    </a:lnTo>
                    <a:lnTo>
                      <a:pt x="1262808" y="30924"/>
                    </a:lnTo>
                    <a:cubicBezTo>
                      <a:pt x="1262808" y="60776"/>
                      <a:pt x="1267717" y="85580"/>
                      <a:pt x="1270136" y="115432"/>
                    </a:cubicBezTo>
                    <a:cubicBezTo>
                      <a:pt x="1272700" y="145284"/>
                      <a:pt x="1285085" y="58362"/>
                      <a:pt x="1285085" y="58362"/>
                    </a:cubicBezTo>
                    <a:cubicBezTo>
                      <a:pt x="1285085" y="58362"/>
                      <a:pt x="1285085" y="38730"/>
                      <a:pt x="1286167" y="11135"/>
                    </a:cubicBezTo>
                    <a:lnTo>
                      <a:pt x="1286721" y="0"/>
                    </a:lnTo>
                    <a:lnTo>
                      <a:pt x="1555066" y="0"/>
                    </a:lnTo>
                    <a:lnTo>
                      <a:pt x="1558424" y="21047"/>
                    </a:lnTo>
                    <a:cubicBezTo>
                      <a:pt x="1560916" y="63410"/>
                      <a:pt x="1538565" y="123114"/>
                      <a:pt x="1521270" y="145284"/>
                    </a:cubicBezTo>
                    <a:cubicBezTo>
                      <a:pt x="1503829" y="167673"/>
                      <a:pt x="1488953" y="262058"/>
                      <a:pt x="1476422" y="296739"/>
                    </a:cubicBezTo>
                    <a:cubicBezTo>
                      <a:pt x="1464111" y="331639"/>
                      <a:pt x="1474004" y="393758"/>
                      <a:pt x="1471439" y="435902"/>
                    </a:cubicBezTo>
                    <a:cubicBezTo>
                      <a:pt x="1471439" y="463559"/>
                      <a:pt x="1431721" y="460925"/>
                      <a:pt x="1431721" y="460925"/>
                    </a:cubicBezTo>
                    <a:lnTo>
                      <a:pt x="1421535" y="456974"/>
                    </a:lnTo>
                    <a:cubicBezTo>
                      <a:pt x="1403361" y="454121"/>
                      <a:pt x="1387019" y="448414"/>
                      <a:pt x="1387019" y="448414"/>
                    </a:cubicBezTo>
                    <a:lnTo>
                      <a:pt x="1362250" y="500435"/>
                    </a:lnTo>
                    <a:cubicBezTo>
                      <a:pt x="1362250" y="500435"/>
                      <a:pt x="1469021" y="649695"/>
                      <a:pt x="1501338" y="681962"/>
                    </a:cubicBezTo>
                    <a:cubicBezTo>
                      <a:pt x="1533655" y="714448"/>
                      <a:pt x="1498773" y="706985"/>
                      <a:pt x="1441687" y="784029"/>
                    </a:cubicBezTo>
                    <a:cubicBezTo>
                      <a:pt x="1384528" y="860854"/>
                      <a:pt x="1337335" y="840880"/>
                      <a:pt x="1337335" y="840880"/>
                    </a:cubicBezTo>
                    <a:cubicBezTo>
                      <a:pt x="1337335" y="840880"/>
                      <a:pt x="1337335" y="840880"/>
                      <a:pt x="1329860" y="846148"/>
                    </a:cubicBezTo>
                    <a:cubicBezTo>
                      <a:pt x="1328926" y="846751"/>
                      <a:pt x="1328613" y="853179"/>
                      <a:pt x="1328796" y="864168"/>
                    </a:cubicBezTo>
                    <a:lnTo>
                      <a:pt x="1329371" y="877824"/>
                    </a:lnTo>
                    <a:lnTo>
                      <a:pt x="788801" y="877824"/>
                    </a:lnTo>
                    <a:lnTo>
                      <a:pt x="784730" y="848563"/>
                    </a:lnTo>
                    <a:cubicBezTo>
                      <a:pt x="781936" y="823100"/>
                      <a:pt x="780690" y="801370"/>
                      <a:pt x="780690" y="801370"/>
                    </a:cubicBezTo>
                    <a:cubicBezTo>
                      <a:pt x="780690" y="801370"/>
                      <a:pt x="775084" y="834830"/>
                      <a:pt x="770210" y="864153"/>
                    </a:cubicBezTo>
                    <a:lnTo>
                      <a:pt x="767947" y="877824"/>
                    </a:lnTo>
                    <a:lnTo>
                      <a:pt x="287309" y="877824"/>
                    </a:lnTo>
                    <a:lnTo>
                      <a:pt x="286540" y="863564"/>
                    </a:lnTo>
                    <a:cubicBezTo>
                      <a:pt x="286359" y="860216"/>
                      <a:pt x="286262" y="858440"/>
                      <a:pt x="286262" y="858440"/>
                    </a:cubicBezTo>
                    <a:cubicBezTo>
                      <a:pt x="286262" y="858440"/>
                      <a:pt x="169452" y="853391"/>
                      <a:pt x="156921" y="850977"/>
                    </a:cubicBezTo>
                    <a:cubicBezTo>
                      <a:pt x="144536" y="848343"/>
                      <a:pt x="196639" y="624672"/>
                      <a:pt x="206752" y="575065"/>
                    </a:cubicBezTo>
                    <a:cubicBezTo>
                      <a:pt x="216645" y="525458"/>
                      <a:pt x="224119" y="527873"/>
                      <a:pt x="201769" y="522824"/>
                    </a:cubicBezTo>
                    <a:cubicBezTo>
                      <a:pt x="179711" y="517995"/>
                      <a:pt x="147980" y="471900"/>
                      <a:pt x="135229" y="435024"/>
                    </a:cubicBezTo>
                    <a:cubicBezTo>
                      <a:pt x="134203" y="436122"/>
                      <a:pt x="133177" y="437219"/>
                      <a:pt x="132225" y="438536"/>
                    </a:cubicBezTo>
                    <a:lnTo>
                      <a:pt x="134643" y="433488"/>
                    </a:lnTo>
                    <a:cubicBezTo>
                      <a:pt x="122332" y="396173"/>
                      <a:pt x="25308" y="150332"/>
                      <a:pt x="15415" y="93043"/>
                    </a:cubicBezTo>
                    <a:cubicBezTo>
                      <a:pt x="5375" y="35973"/>
                      <a:pt x="-1953" y="35973"/>
                      <a:pt x="465" y="1072"/>
                    </a:cubicBezTo>
                    <a:lnTo>
                      <a:pt x="385"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grpSp>
        <p:grpSp>
          <p:nvGrpSpPr>
            <p:cNvPr id="128" name="Google Shape;128;p20"/>
            <p:cNvGrpSpPr/>
            <p:nvPr/>
          </p:nvGrpSpPr>
          <p:grpSpPr>
            <a:xfrm>
              <a:off x="4830954" y="1756808"/>
              <a:ext cx="931775" cy="3386682"/>
              <a:chOff x="6379856" y="1857362"/>
              <a:chExt cx="1245521" cy="4526439"/>
            </a:xfrm>
          </p:grpSpPr>
          <p:sp>
            <p:nvSpPr>
              <p:cNvPr id="129" name="Google Shape;129;p20"/>
              <p:cNvSpPr/>
              <p:nvPr/>
            </p:nvSpPr>
            <p:spPr>
              <a:xfrm>
                <a:off x="6379856" y="2610229"/>
                <a:ext cx="1245521" cy="814822"/>
              </a:xfrm>
              <a:custGeom>
                <a:rect b="b" l="l" r="r" t="t"/>
                <a:pathLst>
                  <a:path extrusionOk="0" h="816864" w="1248643">
                    <a:moveTo>
                      <a:pt x="83169" y="0"/>
                    </a:moveTo>
                    <a:lnTo>
                      <a:pt x="874717" y="0"/>
                    </a:lnTo>
                    <a:lnTo>
                      <a:pt x="888781" y="17007"/>
                    </a:lnTo>
                    <a:cubicBezTo>
                      <a:pt x="927356" y="66717"/>
                      <a:pt x="1002025" y="180359"/>
                      <a:pt x="1097731" y="315535"/>
                    </a:cubicBezTo>
                    <a:cubicBezTo>
                      <a:pt x="1207109" y="470023"/>
                      <a:pt x="1243471" y="530753"/>
                      <a:pt x="1248118" y="585516"/>
                    </a:cubicBezTo>
                    <a:cubicBezTo>
                      <a:pt x="1252649" y="639640"/>
                      <a:pt x="1227672" y="661375"/>
                      <a:pt x="1181957" y="691633"/>
                    </a:cubicBezTo>
                    <a:cubicBezTo>
                      <a:pt x="1147889" y="714646"/>
                      <a:pt x="1056021" y="775416"/>
                      <a:pt x="1001703" y="814521"/>
                    </a:cubicBezTo>
                    <a:lnTo>
                      <a:pt x="998540" y="816864"/>
                    </a:lnTo>
                    <a:lnTo>
                      <a:pt x="211120" y="816864"/>
                    </a:lnTo>
                    <a:lnTo>
                      <a:pt x="205650" y="764202"/>
                    </a:lnTo>
                    <a:cubicBezTo>
                      <a:pt x="188826" y="687970"/>
                      <a:pt x="149824" y="628879"/>
                      <a:pt x="106999" y="524360"/>
                    </a:cubicBezTo>
                    <a:cubicBezTo>
                      <a:pt x="50423" y="385215"/>
                      <a:pt x="-2030" y="226252"/>
                      <a:pt x="61" y="123544"/>
                    </a:cubicBezTo>
                    <a:cubicBezTo>
                      <a:pt x="911" y="85268"/>
                      <a:pt x="27728" y="49120"/>
                      <a:pt x="62480" y="17168"/>
                    </a:cubicBezTo>
                    <a:lnTo>
                      <a:pt x="83169"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30" name="Google Shape;130;p20"/>
              <p:cNvSpPr/>
              <p:nvPr/>
            </p:nvSpPr>
            <p:spPr>
              <a:xfrm>
                <a:off x="6583762" y="4301911"/>
                <a:ext cx="775902" cy="2081890"/>
              </a:xfrm>
              <a:custGeom>
                <a:rect b="b" l="l" r="r" t="t"/>
                <a:pathLst>
                  <a:path extrusionOk="0" h="2087108" w="777847">
                    <a:moveTo>
                      <a:pt x="0" y="0"/>
                    </a:moveTo>
                    <a:lnTo>
                      <a:pt x="777847" y="0"/>
                    </a:lnTo>
                    <a:lnTo>
                      <a:pt x="775140" y="28284"/>
                    </a:lnTo>
                    <a:cubicBezTo>
                      <a:pt x="765846" y="128860"/>
                      <a:pt x="763639" y="394153"/>
                      <a:pt x="761315" y="435279"/>
                    </a:cubicBezTo>
                    <a:cubicBezTo>
                      <a:pt x="759166" y="477044"/>
                      <a:pt x="702183" y="489829"/>
                      <a:pt x="665588" y="498778"/>
                    </a:cubicBezTo>
                    <a:cubicBezTo>
                      <a:pt x="629516" y="507302"/>
                      <a:pt x="597510" y="529037"/>
                      <a:pt x="597510" y="529037"/>
                    </a:cubicBezTo>
                    <a:cubicBezTo>
                      <a:pt x="549704" y="552902"/>
                      <a:pt x="561264" y="550772"/>
                      <a:pt x="526818" y="781544"/>
                    </a:cubicBezTo>
                    <a:cubicBezTo>
                      <a:pt x="508405" y="870827"/>
                      <a:pt x="488132" y="990582"/>
                      <a:pt x="421913" y="1184065"/>
                    </a:cubicBezTo>
                    <a:cubicBezTo>
                      <a:pt x="355984" y="1377973"/>
                      <a:pt x="392637" y="1495384"/>
                      <a:pt x="408437" y="1614925"/>
                    </a:cubicBezTo>
                    <a:cubicBezTo>
                      <a:pt x="424120" y="1734467"/>
                      <a:pt x="572416" y="1797967"/>
                      <a:pt x="604190" y="1812670"/>
                    </a:cubicBezTo>
                    <a:cubicBezTo>
                      <a:pt x="636196" y="1828225"/>
                      <a:pt x="624753" y="1839306"/>
                      <a:pt x="563239" y="1839306"/>
                    </a:cubicBezTo>
                    <a:cubicBezTo>
                      <a:pt x="501841" y="1839306"/>
                      <a:pt x="371958" y="1835044"/>
                      <a:pt x="344773" y="1823963"/>
                    </a:cubicBezTo>
                    <a:cubicBezTo>
                      <a:pt x="317298" y="1812670"/>
                      <a:pt x="328858" y="1845485"/>
                      <a:pt x="328858" y="1919852"/>
                    </a:cubicBezTo>
                    <a:cubicBezTo>
                      <a:pt x="328858" y="1993580"/>
                      <a:pt x="267169" y="2041525"/>
                      <a:pt x="223836" y="2076471"/>
                    </a:cubicBezTo>
                    <a:cubicBezTo>
                      <a:pt x="180620" y="2111204"/>
                      <a:pt x="139843" y="2054523"/>
                      <a:pt x="94244" y="1998055"/>
                    </a:cubicBezTo>
                    <a:cubicBezTo>
                      <a:pt x="48762" y="1941587"/>
                      <a:pt x="128458" y="1734467"/>
                      <a:pt x="128458" y="1734467"/>
                    </a:cubicBezTo>
                    <a:cubicBezTo>
                      <a:pt x="130723" y="1719551"/>
                      <a:pt x="139843" y="1712945"/>
                      <a:pt x="139843" y="1712945"/>
                    </a:cubicBezTo>
                    <a:lnTo>
                      <a:pt x="125902" y="1710601"/>
                    </a:lnTo>
                    <a:cubicBezTo>
                      <a:pt x="125902" y="1710601"/>
                      <a:pt x="123694" y="1669689"/>
                      <a:pt x="123694" y="1601927"/>
                    </a:cubicBezTo>
                    <a:cubicBezTo>
                      <a:pt x="123694" y="1534592"/>
                      <a:pt x="94244" y="1567194"/>
                      <a:pt x="71184" y="1534592"/>
                    </a:cubicBezTo>
                    <a:cubicBezTo>
                      <a:pt x="28141" y="1455963"/>
                      <a:pt x="125902" y="1360287"/>
                      <a:pt x="153086" y="1349633"/>
                    </a:cubicBezTo>
                    <a:cubicBezTo>
                      <a:pt x="180620" y="1338765"/>
                      <a:pt x="158024" y="1177672"/>
                      <a:pt x="130723" y="1018709"/>
                    </a:cubicBezTo>
                    <a:cubicBezTo>
                      <a:pt x="103306" y="859960"/>
                      <a:pt x="196477" y="681180"/>
                      <a:pt x="198917" y="631318"/>
                    </a:cubicBezTo>
                    <a:cubicBezTo>
                      <a:pt x="201182" y="581456"/>
                      <a:pt x="133046" y="609583"/>
                      <a:pt x="78096" y="583374"/>
                    </a:cubicBezTo>
                    <a:cubicBezTo>
                      <a:pt x="23611" y="557377"/>
                      <a:pt x="30523" y="413544"/>
                      <a:pt x="30523" y="289954"/>
                    </a:cubicBezTo>
                    <a:cubicBezTo>
                      <a:pt x="30523" y="227733"/>
                      <a:pt x="22522" y="149903"/>
                      <a:pt x="11129" y="69968"/>
                    </a:cubicBezTo>
                    <a:lnTo>
                      <a:pt x="0"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31" name="Google Shape;131;p20"/>
              <p:cNvSpPr/>
              <p:nvPr/>
            </p:nvSpPr>
            <p:spPr>
              <a:xfrm>
                <a:off x="6462877" y="1857362"/>
                <a:ext cx="789569" cy="752319"/>
              </a:xfrm>
              <a:custGeom>
                <a:rect b="b" l="l" r="r" t="t"/>
                <a:pathLst>
                  <a:path extrusionOk="0" h="754205" w="791548">
                    <a:moveTo>
                      <a:pt x="390323" y="232"/>
                    </a:moveTo>
                    <a:cubicBezTo>
                      <a:pt x="460107" y="-2724"/>
                      <a:pt x="535345" y="22846"/>
                      <a:pt x="600518" y="59710"/>
                    </a:cubicBezTo>
                    <a:cubicBezTo>
                      <a:pt x="730052" y="133864"/>
                      <a:pt x="634209" y="329904"/>
                      <a:pt x="629504" y="371030"/>
                    </a:cubicBezTo>
                    <a:cubicBezTo>
                      <a:pt x="625089" y="412368"/>
                      <a:pt x="559218" y="538303"/>
                      <a:pt x="538423" y="582198"/>
                    </a:cubicBezTo>
                    <a:cubicBezTo>
                      <a:pt x="517977" y="625668"/>
                      <a:pt x="513736" y="632274"/>
                      <a:pt x="522740" y="658270"/>
                    </a:cubicBezTo>
                    <a:cubicBezTo>
                      <a:pt x="531917" y="684480"/>
                      <a:pt x="627470" y="686398"/>
                      <a:pt x="684338" y="697478"/>
                    </a:cubicBezTo>
                    <a:cubicBezTo>
                      <a:pt x="741379" y="708133"/>
                      <a:pt x="759386" y="719213"/>
                      <a:pt x="791334" y="753946"/>
                    </a:cubicBezTo>
                    <a:lnTo>
                      <a:pt x="791548" y="754205"/>
                    </a:lnTo>
                    <a:lnTo>
                      <a:pt x="0" y="754205"/>
                    </a:lnTo>
                    <a:lnTo>
                      <a:pt x="16040" y="740895"/>
                    </a:lnTo>
                    <a:cubicBezTo>
                      <a:pt x="66757" y="702326"/>
                      <a:pt x="120894" y="672440"/>
                      <a:pt x="135706" y="656139"/>
                    </a:cubicBezTo>
                    <a:cubicBezTo>
                      <a:pt x="165214" y="623537"/>
                      <a:pt x="183395" y="625668"/>
                      <a:pt x="185777" y="595197"/>
                    </a:cubicBezTo>
                    <a:lnTo>
                      <a:pt x="233466" y="519125"/>
                    </a:lnTo>
                    <a:cubicBezTo>
                      <a:pt x="249557" y="486523"/>
                      <a:pt x="208779" y="421105"/>
                      <a:pt x="190134" y="418974"/>
                    </a:cubicBezTo>
                    <a:cubicBezTo>
                      <a:pt x="171952" y="416843"/>
                      <a:pt x="176483" y="418974"/>
                      <a:pt x="176483" y="399157"/>
                    </a:cubicBezTo>
                    <a:cubicBezTo>
                      <a:pt x="176483" y="379979"/>
                      <a:pt x="174102" y="366768"/>
                      <a:pt x="155862" y="314136"/>
                    </a:cubicBezTo>
                    <a:cubicBezTo>
                      <a:pt x="137855" y="262142"/>
                      <a:pt x="183395" y="268748"/>
                      <a:pt x="183395" y="268748"/>
                    </a:cubicBezTo>
                    <a:cubicBezTo>
                      <a:pt x="185777" y="253406"/>
                      <a:pt x="169861" y="192676"/>
                      <a:pt x="212846" y="111916"/>
                    </a:cubicBezTo>
                    <a:cubicBezTo>
                      <a:pt x="256208" y="34672"/>
                      <a:pt x="320539" y="3189"/>
                      <a:pt x="390323" y="23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32" name="Google Shape;132;p20"/>
              <p:cNvSpPr/>
              <p:nvPr/>
            </p:nvSpPr>
            <p:spPr>
              <a:xfrm>
                <a:off x="6518302" y="3425644"/>
                <a:ext cx="911330" cy="875629"/>
              </a:xfrm>
              <a:custGeom>
                <a:rect b="b" l="l" r="r" t="t"/>
                <a:pathLst>
                  <a:path extrusionOk="0" h="877824" w="913614">
                    <a:moveTo>
                      <a:pt x="72427" y="0"/>
                    </a:moveTo>
                    <a:lnTo>
                      <a:pt x="859847" y="0"/>
                    </a:lnTo>
                    <a:lnTo>
                      <a:pt x="839422" y="15128"/>
                    </a:lnTo>
                    <a:cubicBezTo>
                      <a:pt x="832897" y="20167"/>
                      <a:pt x="827856" y="24329"/>
                      <a:pt x="824741" y="27339"/>
                    </a:cubicBezTo>
                    <a:cubicBezTo>
                      <a:pt x="799648" y="51205"/>
                      <a:pt x="858954" y="173090"/>
                      <a:pt x="865692" y="216560"/>
                    </a:cubicBezTo>
                    <a:cubicBezTo>
                      <a:pt x="872489" y="259816"/>
                      <a:pt x="913614" y="375522"/>
                      <a:pt x="913614" y="375522"/>
                    </a:cubicBezTo>
                    <a:cubicBezTo>
                      <a:pt x="913614" y="375522"/>
                      <a:pt x="890670" y="399601"/>
                      <a:pt x="867842" y="416861"/>
                    </a:cubicBezTo>
                    <a:cubicBezTo>
                      <a:pt x="845130" y="434121"/>
                      <a:pt x="861336" y="475886"/>
                      <a:pt x="865692" y="551532"/>
                    </a:cubicBezTo>
                    <a:cubicBezTo>
                      <a:pt x="869090" y="608585"/>
                      <a:pt x="858373" y="723292"/>
                      <a:pt x="849029" y="819242"/>
                    </a:cubicBezTo>
                    <a:lnTo>
                      <a:pt x="843422" y="877824"/>
                    </a:lnTo>
                    <a:lnTo>
                      <a:pt x="65575" y="877824"/>
                    </a:lnTo>
                    <a:lnTo>
                      <a:pt x="57649" y="828001"/>
                    </a:lnTo>
                    <a:cubicBezTo>
                      <a:pt x="50834" y="788670"/>
                      <a:pt x="43747" y="750501"/>
                      <a:pt x="36965" y="715182"/>
                    </a:cubicBezTo>
                    <a:cubicBezTo>
                      <a:pt x="9316" y="573693"/>
                      <a:pt x="48002" y="506144"/>
                      <a:pt x="27439" y="504013"/>
                    </a:cubicBezTo>
                    <a:cubicBezTo>
                      <a:pt x="7109" y="501669"/>
                      <a:pt x="-1837" y="510406"/>
                      <a:pt x="312" y="464805"/>
                    </a:cubicBezTo>
                    <a:cubicBezTo>
                      <a:pt x="2520" y="418779"/>
                      <a:pt x="75709" y="157748"/>
                      <a:pt x="75709" y="31601"/>
                    </a:cubicBezTo>
                    <a:lnTo>
                      <a:pt x="72427"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grpSp>
      </p:grpSp>
      <p:sp>
        <p:nvSpPr>
          <p:cNvPr id="133" name="Google Shape;133;p20"/>
          <p:cNvSpPr txBox="1"/>
          <p:nvPr>
            <p:ph type="title"/>
          </p:nvPr>
        </p:nvSpPr>
        <p:spPr>
          <a:xfrm>
            <a:off x="202125" y="385600"/>
            <a:ext cx="3699900" cy="1108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accent5"/>
                </a:solidFill>
              </a:rPr>
              <a:t>IDEAL CUSTOMER PROFILE </a:t>
            </a:r>
            <a:r>
              <a:rPr lang="en" sz="3000"/>
              <a:t>SEGMENT 1</a:t>
            </a:r>
            <a:endParaRPr sz="3000"/>
          </a:p>
        </p:txBody>
      </p:sp>
      <p:grpSp>
        <p:nvGrpSpPr>
          <p:cNvPr id="134" name="Google Shape;134;p20"/>
          <p:cNvGrpSpPr/>
          <p:nvPr/>
        </p:nvGrpSpPr>
        <p:grpSpPr>
          <a:xfrm>
            <a:off x="4270428" y="591553"/>
            <a:ext cx="948576" cy="674095"/>
            <a:chOff x="4379875" y="968600"/>
            <a:chExt cx="975600" cy="693300"/>
          </a:xfrm>
        </p:grpSpPr>
        <p:pic>
          <p:nvPicPr>
            <p:cNvPr id="135" name="Google Shape;135;p20"/>
            <p:cNvPicPr preferRelativeResize="0"/>
            <p:nvPr/>
          </p:nvPicPr>
          <p:blipFill>
            <a:blip r:embed="rId3">
              <a:alphaModFix/>
            </a:blip>
            <a:stretch>
              <a:fillRect/>
            </a:stretch>
          </p:blipFill>
          <p:spPr>
            <a:xfrm>
              <a:off x="4671800" y="968600"/>
              <a:ext cx="391749" cy="391749"/>
            </a:xfrm>
            <a:prstGeom prst="rect">
              <a:avLst/>
            </a:prstGeom>
            <a:noFill/>
            <a:ln>
              <a:noFill/>
            </a:ln>
          </p:spPr>
        </p:pic>
        <p:sp>
          <p:nvSpPr>
            <p:cNvPr id="136" name="Google Shape;136;p20"/>
            <p:cNvSpPr txBox="1"/>
            <p:nvPr/>
          </p:nvSpPr>
          <p:spPr>
            <a:xfrm>
              <a:off x="4379875" y="1297700"/>
              <a:ext cx="9756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INDUSTRY</a:t>
              </a:r>
              <a:endParaRPr sz="1100">
                <a:solidFill>
                  <a:schemeClr val="accent5"/>
                </a:solidFill>
                <a:latin typeface="Oswald Medium"/>
                <a:ea typeface="Oswald Medium"/>
                <a:cs typeface="Oswald Medium"/>
                <a:sym typeface="Oswald Medium"/>
              </a:endParaRPr>
            </a:p>
          </p:txBody>
        </p:sp>
      </p:grpSp>
      <p:grpSp>
        <p:nvGrpSpPr>
          <p:cNvPr id="137" name="Google Shape;137;p20"/>
          <p:cNvGrpSpPr/>
          <p:nvPr/>
        </p:nvGrpSpPr>
        <p:grpSpPr>
          <a:xfrm>
            <a:off x="4138292" y="3261778"/>
            <a:ext cx="1212847" cy="637792"/>
            <a:chOff x="4321000" y="2133700"/>
            <a:chExt cx="1247400" cy="655963"/>
          </a:xfrm>
        </p:grpSpPr>
        <p:pic>
          <p:nvPicPr>
            <p:cNvPr id="138" name="Google Shape;138;p20"/>
            <p:cNvPicPr preferRelativeResize="0"/>
            <p:nvPr/>
          </p:nvPicPr>
          <p:blipFill>
            <a:blip r:embed="rId4">
              <a:alphaModFix/>
            </a:blip>
            <a:stretch>
              <a:fillRect/>
            </a:stretch>
          </p:blipFill>
          <p:spPr>
            <a:xfrm>
              <a:off x="4730767" y="2133700"/>
              <a:ext cx="427866" cy="342298"/>
            </a:xfrm>
            <a:prstGeom prst="rect">
              <a:avLst/>
            </a:prstGeom>
            <a:noFill/>
            <a:ln>
              <a:noFill/>
            </a:ln>
          </p:spPr>
        </p:pic>
        <p:sp>
          <p:nvSpPr>
            <p:cNvPr id="139" name="Google Shape;139;p20"/>
            <p:cNvSpPr txBox="1"/>
            <p:nvPr/>
          </p:nvSpPr>
          <p:spPr>
            <a:xfrm>
              <a:off x="4321000" y="2425463"/>
              <a:ext cx="12474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NO. OF EMPLOYEES</a:t>
              </a:r>
              <a:endParaRPr sz="1100">
                <a:solidFill>
                  <a:schemeClr val="accent5"/>
                </a:solidFill>
                <a:latin typeface="Oswald Medium"/>
                <a:ea typeface="Oswald Medium"/>
                <a:cs typeface="Oswald Medium"/>
                <a:sym typeface="Oswald Medium"/>
              </a:endParaRPr>
            </a:p>
          </p:txBody>
        </p:sp>
      </p:grpSp>
      <p:grpSp>
        <p:nvGrpSpPr>
          <p:cNvPr id="140" name="Google Shape;140;p20"/>
          <p:cNvGrpSpPr/>
          <p:nvPr/>
        </p:nvGrpSpPr>
        <p:grpSpPr>
          <a:xfrm>
            <a:off x="4386375" y="4127778"/>
            <a:ext cx="716682" cy="704162"/>
            <a:chOff x="3932938" y="3468477"/>
            <a:chExt cx="737100" cy="724223"/>
          </a:xfrm>
        </p:grpSpPr>
        <p:pic>
          <p:nvPicPr>
            <p:cNvPr id="141" name="Google Shape;141;p20"/>
            <p:cNvPicPr preferRelativeResize="0"/>
            <p:nvPr/>
          </p:nvPicPr>
          <p:blipFill>
            <a:blip r:embed="rId5">
              <a:alphaModFix/>
            </a:blip>
            <a:stretch>
              <a:fillRect/>
            </a:stretch>
          </p:blipFill>
          <p:spPr>
            <a:xfrm>
              <a:off x="4094229" y="3468477"/>
              <a:ext cx="414495" cy="427873"/>
            </a:xfrm>
            <a:prstGeom prst="rect">
              <a:avLst/>
            </a:prstGeom>
            <a:noFill/>
            <a:ln>
              <a:noFill/>
            </a:ln>
          </p:spPr>
        </p:pic>
        <p:sp>
          <p:nvSpPr>
            <p:cNvPr id="142" name="Google Shape;142;p20"/>
            <p:cNvSpPr txBox="1"/>
            <p:nvPr/>
          </p:nvSpPr>
          <p:spPr>
            <a:xfrm>
              <a:off x="3932938" y="3828500"/>
              <a:ext cx="737100" cy="36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accent5"/>
                  </a:solidFill>
                  <a:latin typeface="Oswald Medium"/>
                  <a:ea typeface="Oswald Medium"/>
                  <a:cs typeface="Oswald Medium"/>
                  <a:sym typeface="Oswald Medium"/>
                </a:rPr>
                <a:t>LOCATION</a:t>
              </a:r>
              <a:endParaRPr sz="1100">
                <a:solidFill>
                  <a:schemeClr val="accent5"/>
                </a:solidFill>
                <a:latin typeface="Oswald Medium"/>
                <a:ea typeface="Oswald Medium"/>
                <a:cs typeface="Oswald Medium"/>
                <a:sym typeface="Oswald Medium"/>
              </a:endParaRPr>
            </a:p>
          </p:txBody>
        </p:sp>
      </p:grpSp>
      <p:grpSp>
        <p:nvGrpSpPr>
          <p:cNvPr id="143" name="Google Shape;143;p20"/>
          <p:cNvGrpSpPr/>
          <p:nvPr/>
        </p:nvGrpSpPr>
        <p:grpSpPr>
          <a:xfrm>
            <a:off x="4386375" y="2418097"/>
            <a:ext cx="716682" cy="615473"/>
            <a:chOff x="3932925" y="4225267"/>
            <a:chExt cx="737100" cy="633008"/>
          </a:xfrm>
        </p:grpSpPr>
        <p:pic>
          <p:nvPicPr>
            <p:cNvPr id="144" name="Google Shape;144;p20"/>
            <p:cNvPicPr preferRelativeResize="0"/>
            <p:nvPr/>
          </p:nvPicPr>
          <p:blipFill>
            <a:blip r:embed="rId6">
              <a:alphaModFix/>
            </a:blip>
            <a:stretch>
              <a:fillRect/>
            </a:stretch>
          </p:blipFill>
          <p:spPr>
            <a:xfrm>
              <a:off x="4087548" y="4225267"/>
              <a:ext cx="427866" cy="342298"/>
            </a:xfrm>
            <a:prstGeom prst="rect">
              <a:avLst/>
            </a:prstGeom>
            <a:noFill/>
            <a:ln>
              <a:noFill/>
            </a:ln>
          </p:spPr>
        </p:pic>
        <p:sp>
          <p:nvSpPr>
            <p:cNvPr id="145" name="Google Shape;145;p20"/>
            <p:cNvSpPr txBox="1"/>
            <p:nvPr/>
          </p:nvSpPr>
          <p:spPr>
            <a:xfrm>
              <a:off x="3932925" y="4494075"/>
              <a:ext cx="7371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REVENUE</a:t>
              </a:r>
              <a:endParaRPr sz="1100">
                <a:solidFill>
                  <a:schemeClr val="accent5"/>
                </a:solidFill>
                <a:latin typeface="Oswald Medium"/>
                <a:ea typeface="Oswald Medium"/>
                <a:cs typeface="Oswald Medium"/>
                <a:sym typeface="Oswald Medium"/>
              </a:endParaRPr>
            </a:p>
          </p:txBody>
        </p:sp>
      </p:grpSp>
      <p:sp>
        <p:nvSpPr>
          <p:cNvPr id="146" name="Google Shape;146;p20"/>
          <p:cNvSpPr txBox="1"/>
          <p:nvPr/>
        </p:nvSpPr>
        <p:spPr>
          <a:xfrm>
            <a:off x="5427350" y="4047546"/>
            <a:ext cx="3080400" cy="637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solidFill>
                  <a:schemeClr val="accent6"/>
                </a:solidFill>
                <a:latin typeface="IBM Plex Sans Medium"/>
                <a:ea typeface="IBM Plex Sans Medium"/>
                <a:cs typeface="IBM Plex Sans Medium"/>
                <a:sym typeface="IBM Plex Sans Medium"/>
              </a:rPr>
              <a:t>USA, Canada, Europe, Australia, Singapore, UAE</a:t>
            </a:r>
            <a:endParaRPr>
              <a:solidFill>
                <a:schemeClr val="accent6"/>
              </a:solidFill>
              <a:latin typeface="IBM Plex Sans Medium"/>
              <a:ea typeface="IBM Plex Sans Medium"/>
              <a:cs typeface="IBM Plex Sans Medium"/>
              <a:sym typeface="IBM Plex Sans Medium"/>
            </a:endParaRPr>
          </a:p>
        </p:txBody>
      </p:sp>
      <p:sp>
        <p:nvSpPr>
          <p:cNvPr id="147" name="Google Shape;147;p20"/>
          <p:cNvSpPr txBox="1"/>
          <p:nvPr/>
        </p:nvSpPr>
        <p:spPr>
          <a:xfrm>
            <a:off x="5427350" y="3320692"/>
            <a:ext cx="2286000" cy="4770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900">
                <a:solidFill>
                  <a:schemeClr val="accent6"/>
                </a:solidFill>
                <a:latin typeface="IBM Plex Sans"/>
                <a:ea typeface="IBM Plex Sans"/>
                <a:cs typeface="IBM Plex Sans"/>
                <a:sym typeface="IBM Plex Sans"/>
              </a:rPr>
              <a:t>30-500 employees</a:t>
            </a:r>
            <a:endParaRPr b="1" sz="1900">
              <a:solidFill>
                <a:schemeClr val="accent6"/>
              </a:solidFill>
              <a:latin typeface="IBM Plex Sans"/>
              <a:ea typeface="IBM Plex Sans"/>
              <a:cs typeface="IBM Plex Sans"/>
              <a:sym typeface="IBM Plex Sans"/>
            </a:endParaRPr>
          </a:p>
        </p:txBody>
      </p:sp>
      <p:sp>
        <p:nvSpPr>
          <p:cNvPr id="148" name="Google Shape;148;p20"/>
          <p:cNvSpPr txBox="1"/>
          <p:nvPr/>
        </p:nvSpPr>
        <p:spPr>
          <a:xfrm>
            <a:off x="5427350" y="587775"/>
            <a:ext cx="3355800" cy="523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sz="2200">
                <a:solidFill>
                  <a:schemeClr val="accent5"/>
                </a:solidFill>
                <a:latin typeface="IBM Plex Sans Medium"/>
                <a:ea typeface="IBM Plex Sans Medium"/>
                <a:cs typeface="IBM Plex Sans Medium"/>
                <a:sym typeface="IBM Plex Sans Medium"/>
              </a:rPr>
              <a:t>Software &amp; Technology</a:t>
            </a:r>
            <a:endParaRPr sz="2200">
              <a:solidFill>
                <a:schemeClr val="accent5"/>
              </a:solidFill>
              <a:latin typeface="IBM Plex Sans Medium"/>
              <a:ea typeface="IBM Plex Sans Medium"/>
              <a:cs typeface="IBM Plex Sans Medium"/>
              <a:sym typeface="IBM Plex Sans Medium"/>
            </a:endParaRPr>
          </a:p>
        </p:txBody>
      </p:sp>
      <p:sp>
        <p:nvSpPr>
          <p:cNvPr id="149" name="Google Shape;149;p20"/>
          <p:cNvSpPr txBox="1"/>
          <p:nvPr/>
        </p:nvSpPr>
        <p:spPr>
          <a:xfrm>
            <a:off x="5427350" y="1490863"/>
            <a:ext cx="3000000" cy="637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solidFill>
                  <a:schemeClr val="accent6"/>
                </a:solidFill>
                <a:latin typeface="IBM Plex Sans Medium"/>
                <a:ea typeface="IBM Plex Sans Medium"/>
                <a:cs typeface="IBM Plex Sans Medium"/>
                <a:sym typeface="IBM Plex Sans Medium"/>
              </a:rPr>
              <a:t>Sales leaders, Marketing leaders, Founders/CEOs</a:t>
            </a:r>
            <a:endParaRPr>
              <a:solidFill>
                <a:schemeClr val="accent6"/>
              </a:solidFill>
              <a:latin typeface="IBM Plex Sans Medium"/>
              <a:ea typeface="IBM Plex Sans Medium"/>
              <a:cs typeface="IBM Plex Sans Medium"/>
              <a:sym typeface="IBM Plex Sans Medium"/>
            </a:endParaRPr>
          </a:p>
        </p:txBody>
      </p:sp>
      <p:sp>
        <p:nvSpPr>
          <p:cNvPr id="150" name="Google Shape;150;p20"/>
          <p:cNvSpPr txBox="1"/>
          <p:nvPr/>
        </p:nvSpPr>
        <p:spPr>
          <a:xfrm>
            <a:off x="5427350" y="2383750"/>
            <a:ext cx="1354800" cy="6603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900">
                <a:solidFill>
                  <a:schemeClr val="accent6"/>
                </a:solidFill>
                <a:latin typeface="IBM Plex Sans"/>
                <a:ea typeface="IBM Plex Sans"/>
                <a:cs typeface="IBM Plex Sans"/>
                <a:sym typeface="IBM Plex Sans"/>
              </a:rPr>
              <a:t>Over $3M</a:t>
            </a:r>
            <a:endParaRPr b="1" sz="1900">
              <a:solidFill>
                <a:schemeClr val="accent6"/>
              </a:solidFill>
              <a:latin typeface="IBM Plex Sans"/>
              <a:ea typeface="IBM Plex Sans"/>
              <a:cs typeface="IBM Plex Sans"/>
              <a:sym typeface="IBM Plex Sans"/>
            </a:endParaRPr>
          </a:p>
          <a:p>
            <a:pPr indent="0" lvl="0" marL="0" rtl="0" algn="l">
              <a:lnSpc>
                <a:spcPct val="110000"/>
              </a:lnSpc>
              <a:spcBef>
                <a:spcPts val="0"/>
              </a:spcBef>
              <a:spcAft>
                <a:spcPts val="0"/>
              </a:spcAft>
              <a:buClr>
                <a:srgbClr val="000000"/>
              </a:buClr>
              <a:buSzPts val="1900"/>
              <a:buFont typeface="Arial"/>
              <a:buNone/>
            </a:pPr>
            <a:r>
              <a:rPr lang="en" sz="1000">
                <a:solidFill>
                  <a:schemeClr val="accent6"/>
                </a:solidFill>
                <a:latin typeface="IBM Plex Sans"/>
                <a:ea typeface="IBM Plex Sans"/>
                <a:cs typeface="IBM Plex Sans"/>
                <a:sym typeface="IBM Plex Sans"/>
              </a:rPr>
              <a:t>or Series A-D</a:t>
            </a:r>
            <a:endParaRPr sz="1000">
              <a:solidFill>
                <a:schemeClr val="accent6"/>
              </a:solidFill>
              <a:latin typeface="IBM Plex Sans"/>
              <a:ea typeface="IBM Plex Sans"/>
              <a:cs typeface="IBM Plex Sans"/>
              <a:sym typeface="IBM Plex Sans"/>
            </a:endParaRPr>
          </a:p>
        </p:txBody>
      </p:sp>
      <p:grpSp>
        <p:nvGrpSpPr>
          <p:cNvPr id="151" name="Google Shape;151;p20"/>
          <p:cNvGrpSpPr/>
          <p:nvPr/>
        </p:nvGrpSpPr>
        <p:grpSpPr>
          <a:xfrm>
            <a:off x="4270428" y="1493856"/>
            <a:ext cx="948576" cy="696033"/>
            <a:chOff x="2241075" y="3895363"/>
            <a:chExt cx="975600" cy="715863"/>
          </a:xfrm>
        </p:grpSpPr>
        <p:pic>
          <p:nvPicPr>
            <p:cNvPr id="152" name="Google Shape;152;p20"/>
            <p:cNvPicPr preferRelativeResize="0"/>
            <p:nvPr/>
          </p:nvPicPr>
          <p:blipFill>
            <a:blip r:embed="rId7">
              <a:alphaModFix/>
            </a:blip>
            <a:stretch>
              <a:fillRect/>
            </a:stretch>
          </p:blipFill>
          <p:spPr>
            <a:xfrm>
              <a:off x="2521625" y="3895363"/>
              <a:ext cx="414500" cy="427873"/>
            </a:xfrm>
            <a:prstGeom prst="rect">
              <a:avLst/>
            </a:prstGeom>
            <a:noFill/>
            <a:ln>
              <a:noFill/>
            </a:ln>
          </p:spPr>
        </p:pic>
        <p:sp>
          <p:nvSpPr>
            <p:cNvPr id="153" name="Google Shape;153;p20"/>
            <p:cNvSpPr txBox="1"/>
            <p:nvPr/>
          </p:nvSpPr>
          <p:spPr>
            <a:xfrm>
              <a:off x="2241075" y="4247025"/>
              <a:ext cx="9756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PERSONA</a:t>
              </a:r>
              <a:endParaRPr sz="1100">
                <a:solidFill>
                  <a:schemeClr val="accent5"/>
                </a:solidFill>
                <a:latin typeface="Oswald Medium"/>
                <a:ea typeface="Oswald Medium"/>
                <a:cs typeface="Oswald Medium"/>
                <a:sym typeface="Oswald Medium"/>
              </a:endParaRPr>
            </a:p>
          </p:txBody>
        </p:sp>
      </p:grpSp>
      <p:pic>
        <p:nvPicPr>
          <p:cNvPr id="154" name="Google Shape;154;p20"/>
          <p:cNvPicPr preferRelativeResize="0"/>
          <p:nvPr/>
        </p:nvPicPr>
        <p:blipFill>
          <a:blip r:embed="rId8">
            <a:alphaModFix/>
          </a:blip>
          <a:stretch>
            <a:fillRect/>
          </a:stretch>
        </p:blipFill>
        <p:spPr>
          <a:xfrm>
            <a:off x="2399925" y="1880235"/>
            <a:ext cx="948576" cy="7588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grpSp>
        <p:nvGrpSpPr>
          <p:cNvPr id="159" name="Google Shape;159;p21"/>
          <p:cNvGrpSpPr/>
          <p:nvPr/>
        </p:nvGrpSpPr>
        <p:grpSpPr>
          <a:xfrm>
            <a:off x="243791" y="1760842"/>
            <a:ext cx="2017509" cy="3413609"/>
            <a:chOff x="3655450" y="1577990"/>
            <a:chExt cx="2107279" cy="3565499"/>
          </a:xfrm>
        </p:grpSpPr>
        <p:grpSp>
          <p:nvGrpSpPr>
            <p:cNvPr id="160" name="Google Shape;160;p21"/>
            <p:cNvGrpSpPr/>
            <p:nvPr/>
          </p:nvGrpSpPr>
          <p:grpSpPr>
            <a:xfrm>
              <a:off x="3655450" y="1577990"/>
              <a:ext cx="1174678" cy="3508957"/>
              <a:chOff x="4808535" y="1618365"/>
              <a:chExt cx="1570215" cy="4689865"/>
            </a:xfrm>
          </p:grpSpPr>
          <p:sp>
            <p:nvSpPr>
              <p:cNvPr id="161" name="Google Shape;161;p21"/>
              <p:cNvSpPr/>
              <p:nvPr/>
            </p:nvSpPr>
            <p:spPr>
              <a:xfrm>
                <a:off x="4808535" y="2517636"/>
                <a:ext cx="1570215" cy="1082345"/>
              </a:xfrm>
              <a:custGeom>
                <a:rect b="b" l="l" r="r" t="t"/>
                <a:pathLst>
                  <a:path extrusionOk="0" h="816864" w="1574150">
                    <a:moveTo>
                      <a:pt x="130601" y="0"/>
                    </a:moveTo>
                    <a:lnTo>
                      <a:pt x="1430563" y="0"/>
                    </a:lnTo>
                    <a:lnTo>
                      <a:pt x="1431521" y="42662"/>
                    </a:lnTo>
                    <a:cubicBezTo>
                      <a:pt x="1436577" y="117292"/>
                      <a:pt x="1481279" y="276210"/>
                      <a:pt x="1503703" y="373229"/>
                    </a:cubicBezTo>
                    <a:cubicBezTo>
                      <a:pt x="1526054" y="470028"/>
                      <a:pt x="1535873" y="581974"/>
                      <a:pt x="1535873" y="611826"/>
                    </a:cubicBezTo>
                    <a:cubicBezTo>
                      <a:pt x="1535873" y="641678"/>
                      <a:pt x="1553388" y="659018"/>
                      <a:pt x="1553388" y="666481"/>
                    </a:cubicBezTo>
                    <a:cubicBezTo>
                      <a:pt x="1555659" y="686236"/>
                      <a:pt x="1560789" y="698748"/>
                      <a:pt x="1558297" y="711259"/>
                    </a:cubicBezTo>
                    <a:cubicBezTo>
                      <a:pt x="1573174" y="723551"/>
                      <a:pt x="1578230" y="743526"/>
                      <a:pt x="1570682" y="753623"/>
                    </a:cubicBezTo>
                    <a:cubicBezTo>
                      <a:pt x="1563281" y="763500"/>
                      <a:pt x="1550823" y="785670"/>
                      <a:pt x="1550823" y="785670"/>
                    </a:cubicBezTo>
                    <a:cubicBezTo>
                      <a:pt x="1550823" y="785670"/>
                      <a:pt x="1560592" y="791226"/>
                      <a:pt x="1566528" y="811876"/>
                    </a:cubicBezTo>
                    <a:lnTo>
                      <a:pt x="1567324" y="816864"/>
                    </a:lnTo>
                    <a:lnTo>
                      <a:pt x="1298979" y="816864"/>
                    </a:lnTo>
                    <a:lnTo>
                      <a:pt x="1299908" y="798181"/>
                    </a:lnTo>
                    <a:cubicBezTo>
                      <a:pt x="1302326" y="755818"/>
                      <a:pt x="1292433" y="716088"/>
                      <a:pt x="1292433" y="693699"/>
                    </a:cubicBezTo>
                    <a:cubicBezTo>
                      <a:pt x="1292433" y="671310"/>
                      <a:pt x="1282394" y="708845"/>
                      <a:pt x="1282394" y="708845"/>
                    </a:cubicBezTo>
                    <a:cubicBezTo>
                      <a:pt x="1282394" y="708845"/>
                      <a:pt x="1278272" y="770209"/>
                      <a:pt x="1276211" y="813484"/>
                    </a:cubicBezTo>
                    <a:lnTo>
                      <a:pt x="1276098" y="816864"/>
                    </a:lnTo>
                    <a:lnTo>
                      <a:pt x="317690" y="816864"/>
                    </a:lnTo>
                    <a:lnTo>
                      <a:pt x="317426" y="800020"/>
                    </a:lnTo>
                    <a:cubicBezTo>
                      <a:pt x="316474" y="734800"/>
                      <a:pt x="315814" y="673944"/>
                      <a:pt x="315814" y="673944"/>
                    </a:cubicBezTo>
                    <a:cubicBezTo>
                      <a:pt x="315814" y="673944"/>
                      <a:pt x="300938" y="691285"/>
                      <a:pt x="288554" y="723551"/>
                    </a:cubicBezTo>
                    <a:cubicBezTo>
                      <a:pt x="276242" y="755818"/>
                      <a:pt x="283644" y="768329"/>
                      <a:pt x="281079" y="800596"/>
                    </a:cubicBezTo>
                    <a:lnTo>
                      <a:pt x="280855" y="816864"/>
                    </a:lnTo>
                    <a:lnTo>
                      <a:pt x="12643" y="816864"/>
                    </a:lnTo>
                    <a:lnTo>
                      <a:pt x="9297" y="772390"/>
                    </a:lnTo>
                    <a:cubicBezTo>
                      <a:pt x="6494" y="759055"/>
                      <a:pt x="2757" y="747257"/>
                      <a:pt x="265" y="736063"/>
                    </a:cubicBezTo>
                    <a:cubicBezTo>
                      <a:pt x="-4644" y="713674"/>
                      <a:pt x="59990" y="556951"/>
                      <a:pt x="84832" y="400666"/>
                    </a:cubicBezTo>
                    <a:cubicBezTo>
                      <a:pt x="100313" y="302714"/>
                      <a:pt x="116795" y="143714"/>
                      <a:pt x="126980" y="38238"/>
                    </a:cubicBezTo>
                    <a:lnTo>
                      <a:pt x="130601"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62" name="Google Shape;162;p21"/>
              <p:cNvSpPr/>
              <p:nvPr/>
            </p:nvSpPr>
            <p:spPr>
              <a:xfrm>
                <a:off x="5107559" y="4301911"/>
                <a:ext cx="1224483" cy="2006319"/>
              </a:xfrm>
              <a:custGeom>
                <a:rect b="b" l="l" r="r" t="t"/>
                <a:pathLst>
                  <a:path extrusionOk="0" h="2011347" w="1227552">
                    <a:moveTo>
                      <a:pt x="501493" y="0"/>
                    </a:moveTo>
                    <a:lnTo>
                      <a:pt x="1042063" y="0"/>
                    </a:lnTo>
                    <a:lnTo>
                      <a:pt x="1043398" y="31739"/>
                    </a:lnTo>
                    <a:cubicBezTo>
                      <a:pt x="1049688" y="144857"/>
                      <a:pt x="1069281" y="376814"/>
                      <a:pt x="1074942" y="455175"/>
                    </a:cubicBezTo>
                    <a:cubicBezTo>
                      <a:pt x="1082270" y="559657"/>
                      <a:pt x="1114587" y="870250"/>
                      <a:pt x="1122062" y="947295"/>
                    </a:cubicBezTo>
                    <a:cubicBezTo>
                      <a:pt x="1129537" y="1024120"/>
                      <a:pt x="1169328" y="1474315"/>
                      <a:pt x="1179221" y="1518873"/>
                    </a:cubicBezTo>
                    <a:cubicBezTo>
                      <a:pt x="1189114" y="1563432"/>
                      <a:pt x="1176803" y="1598332"/>
                      <a:pt x="1159362" y="1652768"/>
                    </a:cubicBezTo>
                    <a:cubicBezTo>
                      <a:pt x="1141994" y="1707643"/>
                      <a:pt x="1131955" y="1769762"/>
                      <a:pt x="1131955" y="1792151"/>
                    </a:cubicBezTo>
                    <a:cubicBezTo>
                      <a:pt x="1131955" y="1814540"/>
                      <a:pt x="1137011" y="1839344"/>
                      <a:pt x="1151887" y="1846807"/>
                    </a:cubicBezTo>
                    <a:cubicBezTo>
                      <a:pt x="1166837" y="1854050"/>
                      <a:pt x="1223996" y="1933729"/>
                      <a:pt x="1223996" y="1933729"/>
                    </a:cubicBezTo>
                    <a:cubicBezTo>
                      <a:pt x="1241364" y="1960947"/>
                      <a:pt x="1191679" y="2005725"/>
                      <a:pt x="1149396" y="2003310"/>
                    </a:cubicBezTo>
                    <a:cubicBezTo>
                      <a:pt x="1114587" y="2005725"/>
                      <a:pt x="1035077" y="1983336"/>
                      <a:pt x="1017783" y="1968629"/>
                    </a:cubicBezTo>
                    <a:cubicBezTo>
                      <a:pt x="1000342" y="1953703"/>
                      <a:pt x="948166" y="1941192"/>
                      <a:pt x="918267" y="1926266"/>
                    </a:cubicBezTo>
                    <a:cubicBezTo>
                      <a:pt x="888588" y="1911340"/>
                      <a:pt x="910865" y="1834515"/>
                      <a:pt x="910865" y="1804443"/>
                    </a:cubicBezTo>
                    <a:cubicBezTo>
                      <a:pt x="910865" y="1774811"/>
                      <a:pt x="871074" y="1724984"/>
                      <a:pt x="848796" y="1680206"/>
                    </a:cubicBezTo>
                    <a:cubicBezTo>
                      <a:pt x="826372" y="1635647"/>
                      <a:pt x="848796" y="1595698"/>
                      <a:pt x="861108" y="1565846"/>
                    </a:cubicBezTo>
                    <a:cubicBezTo>
                      <a:pt x="873565" y="1535994"/>
                      <a:pt x="853779" y="1523922"/>
                      <a:pt x="843813" y="1483973"/>
                    </a:cubicBezTo>
                    <a:cubicBezTo>
                      <a:pt x="833847" y="1444243"/>
                      <a:pt x="816553" y="1381905"/>
                      <a:pt x="801530" y="1320006"/>
                    </a:cubicBezTo>
                    <a:cubicBezTo>
                      <a:pt x="786727" y="1257668"/>
                      <a:pt x="736896" y="1101384"/>
                      <a:pt x="729421" y="1041899"/>
                    </a:cubicBezTo>
                    <a:cubicBezTo>
                      <a:pt x="722020" y="981976"/>
                      <a:pt x="692121" y="877713"/>
                      <a:pt x="667352" y="740965"/>
                    </a:cubicBezTo>
                    <a:cubicBezTo>
                      <a:pt x="642583" y="604435"/>
                      <a:pt x="632617" y="470101"/>
                      <a:pt x="612684" y="395691"/>
                    </a:cubicBezTo>
                    <a:cubicBezTo>
                      <a:pt x="592898" y="321061"/>
                      <a:pt x="523208" y="70172"/>
                      <a:pt x="510750" y="40320"/>
                    </a:cubicBezTo>
                    <a:cubicBezTo>
                      <a:pt x="507654" y="32857"/>
                      <a:pt x="505020" y="21827"/>
                      <a:pt x="502811" y="9480"/>
                    </a:cubicBezTo>
                    <a:close/>
                    <a:moveTo>
                      <a:pt x="0" y="0"/>
                    </a:moveTo>
                    <a:lnTo>
                      <a:pt x="480638" y="0"/>
                    </a:lnTo>
                    <a:lnTo>
                      <a:pt x="478505" y="12882"/>
                    </a:lnTo>
                    <a:cubicBezTo>
                      <a:pt x="473522" y="42734"/>
                      <a:pt x="428821" y="196824"/>
                      <a:pt x="403978" y="251479"/>
                    </a:cubicBezTo>
                    <a:cubicBezTo>
                      <a:pt x="379136" y="306135"/>
                      <a:pt x="384119" y="581827"/>
                      <a:pt x="376571" y="691138"/>
                    </a:cubicBezTo>
                    <a:cubicBezTo>
                      <a:pt x="369096" y="800669"/>
                      <a:pt x="379136" y="1024120"/>
                      <a:pt x="376571" y="1093921"/>
                    </a:cubicBezTo>
                    <a:cubicBezTo>
                      <a:pt x="374153" y="1163502"/>
                      <a:pt x="394085" y="1327469"/>
                      <a:pt x="416363" y="1409562"/>
                    </a:cubicBezTo>
                    <a:cubicBezTo>
                      <a:pt x="438787" y="1491216"/>
                      <a:pt x="423911" y="1685474"/>
                      <a:pt x="418854" y="1712472"/>
                    </a:cubicBezTo>
                    <a:cubicBezTo>
                      <a:pt x="413945" y="1739691"/>
                      <a:pt x="398995" y="1784688"/>
                      <a:pt x="403978" y="1816955"/>
                    </a:cubicBezTo>
                    <a:cubicBezTo>
                      <a:pt x="409035" y="1849221"/>
                      <a:pt x="432045" y="1881927"/>
                      <a:pt x="412039" y="1901682"/>
                    </a:cubicBezTo>
                    <a:cubicBezTo>
                      <a:pt x="392180" y="1921656"/>
                      <a:pt x="376571" y="1926266"/>
                      <a:pt x="376571" y="1926266"/>
                    </a:cubicBezTo>
                    <a:cubicBezTo>
                      <a:pt x="242466" y="2048088"/>
                      <a:pt x="148007" y="2003310"/>
                      <a:pt x="148007" y="2003310"/>
                    </a:cubicBezTo>
                    <a:cubicBezTo>
                      <a:pt x="63587" y="1933729"/>
                      <a:pt x="152917" y="1829466"/>
                      <a:pt x="160465" y="1802029"/>
                    </a:cubicBezTo>
                    <a:cubicBezTo>
                      <a:pt x="167866" y="1774811"/>
                      <a:pt x="145442" y="1737496"/>
                      <a:pt x="135622" y="1658036"/>
                    </a:cubicBezTo>
                    <a:cubicBezTo>
                      <a:pt x="125656" y="1578358"/>
                      <a:pt x="95831" y="1384539"/>
                      <a:pt x="90774" y="1327469"/>
                    </a:cubicBezTo>
                    <a:cubicBezTo>
                      <a:pt x="85938" y="1270399"/>
                      <a:pt x="51056" y="1079214"/>
                      <a:pt x="41163" y="942246"/>
                    </a:cubicBezTo>
                    <a:cubicBezTo>
                      <a:pt x="31197" y="805498"/>
                      <a:pt x="21230" y="502587"/>
                      <a:pt x="21230" y="502587"/>
                    </a:cubicBezTo>
                    <a:cubicBezTo>
                      <a:pt x="23475" y="443816"/>
                      <a:pt x="4736" y="88260"/>
                      <a:pt x="15" y="2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63" name="Google Shape;163;p21"/>
              <p:cNvSpPr/>
              <p:nvPr/>
            </p:nvSpPr>
            <p:spPr>
              <a:xfrm>
                <a:off x="4938893" y="1618365"/>
                <a:ext cx="1296712" cy="991143"/>
              </a:xfrm>
              <a:custGeom>
                <a:rect b="b" l="l" r="r" t="t"/>
                <a:pathLst>
                  <a:path extrusionOk="0" h="993627" w="1299962">
                    <a:moveTo>
                      <a:pt x="682207" y="28"/>
                    </a:moveTo>
                    <a:cubicBezTo>
                      <a:pt x="826277" y="10125"/>
                      <a:pt x="868561" y="161580"/>
                      <a:pt x="878600" y="216455"/>
                    </a:cubicBezTo>
                    <a:cubicBezTo>
                      <a:pt x="888493" y="270891"/>
                      <a:pt x="866142" y="352984"/>
                      <a:pt x="868561" y="345741"/>
                    </a:cubicBezTo>
                    <a:cubicBezTo>
                      <a:pt x="871052" y="338058"/>
                      <a:pt x="881019" y="328181"/>
                      <a:pt x="893623" y="343107"/>
                    </a:cubicBezTo>
                    <a:cubicBezTo>
                      <a:pt x="905861" y="358033"/>
                      <a:pt x="893623" y="402591"/>
                      <a:pt x="878600" y="449784"/>
                    </a:cubicBezTo>
                    <a:cubicBezTo>
                      <a:pt x="863578" y="497196"/>
                      <a:pt x="833825" y="484684"/>
                      <a:pt x="833825" y="494562"/>
                    </a:cubicBezTo>
                    <a:cubicBezTo>
                      <a:pt x="833825" y="504659"/>
                      <a:pt x="826277" y="579070"/>
                      <a:pt x="819023" y="626482"/>
                    </a:cubicBezTo>
                    <a:cubicBezTo>
                      <a:pt x="815505" y="648212"/>
                      <a:pt x="815945" y="661382"/>
                      <a:pt x="819389" y="671479"/>
                    </a:cubicBezTo>
                    <a:lnTo>
                      <a:pt x="833825" y="688600"/>
                    </a:lnTo>
                    <a:cubicBezTo>
                      <a:pt x="833825" y="688600"/>
                      <a:pt x="834265" y="691015"/>
                      <a:pt x="834851" y="694527"/>
                    </a:cubicBezTo>
                    <a:cubicBezTo>
                      <a:pt x="837636" y="697161"/>
                      <a:pt x="840494" y="700014"/>
                      <a:pt x="843792" y="703526"/>
                    </a:cubicBezTo>
                    <a:cubicBezTo>
                      <a:pt x="866142" y="725696"/>
                      <a:pt x="920810" y="740622"/>
                      <a:pt x="973060" y="757962"/>
                    </a:cubicBezTo>
                    <a:cubicBezTo>
                      <a:pt x="1025163" y="775303"/>
                      <a:pt x="1216573" y="840275"/>
                      <a:pt x="1263766" y="872541"/>
                    </a:cubicBezTo>
                    <a:cubicBezTo>
                      <a:pt x="1299161" y="896576"/>
                      <a:pt x="1299684" y="934811"/>
                      <a:pt x="1299742" y="983818"/>
                    </a:cubicBezTo>
                    <a:lnTo>
                      <a:pt x="1299962" y="993627"/>
                    </a:lnTo>
                    <a:lnTo>
                      <a:pt x="0" y="993627"/>
                    </a:lnTo>
                    <a:lnTo>
                      <a:pt x="1676" y="975919"/>
                    </a:lnTo>
                    <a:cubicBezTo>
                      <a:pt x="4626" y="944126"/>
                      <a:pt x="6334" y="924563"/>
                      <a:pt x="6334" y="924563"/>
                    </a:cubicBezTo>
                    <a:cubicBezTo>
                      <a:pt x="11317" y="837641"/>
                      <a:pt x="207564" y="837641"/>
                      <a:pt x="277108" y="802740"/>
                    </a:cubicBezTo>
                    <a:cubicBezTo>
                      <a:pt x="329431" y="790229"/>
                      <a:pt x="448586" y="710770"/>
                      <a:pt x="485959" y="676089"/>
                    </a:cubicBezTo>
                    <a:lnTo>
                      <a:pt x="495926" y="661163"/>
                    </a:lnTo>
                    <a:cubicBezTo>
                      <a:pt x="495926" y="661163"/>
                      <a:pt x="496512" y="661821"/>
                      <a:pt x="496512" y="661821"/>
                    </a:cubicBezTo>
                    <a:cubicBezTo>
                      <a:pt x="517544" y="622750"/>
                      <a:pt x="498197" y="556900"/>
                      <a:pt x="495926" y="539340"/>
                    </a:cubicBezTo>
                    <a:cubicBezTo>
                      <a:pt x="493434" y="519585"/>
                      <a:pt x="483468" y="477221"/>
                      <a:pt x="466100" y="482270"/>
                    </a:cubicBezTo>
                    <a:cubicBezTo>
                      <a:pt x="448586" y="487318"/>
                      <a:pt x="416342" y="400177"/>
                      <a:pt x="408868" y="358033"/>
                    </a:cubicBezTo>
                    <a:cubicBezTo>
                      <a:pt x="401466" y="315889"/>
                      <a:pt x="456134" y="352984"/>
                      <a:pt x="461117" y="343107"/>
                    </a:cubicBezTo>
                    <a:cubicBezTo>
                      <a:pt x="466100" y="333229"/>
                      <a:pt x="451078" y="283622"/>
                      <a:pt x="451078" y="283622"/>
                    </a:cubicBezTo>
                    <a:cubicBezTo>
                      <a:pt x="448806" y="256185"/>
                      <a:pt x="418834" y="191432"/>
                      <a:pt x="461117" y="111973"/>
                    </a:cubicBezTo>
                    <a:cubicBezTo>
                      <a:pt x="533153" y="-4801"/>
                      <a:pt x="682207" y="28"/>
                      <a:pt x="682207" y="2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64" name="Google Shape;164;p21"/>
              <p:cNvSpPr/>
              <p:nvPr/>
            </p:nvSpPr>
            <p:spPr>
              <a:xfrm>
                <a:off x="4820761" y="3425644"/>
                <a:ext cx="1554718" cy="875629"/>
              </a:xfrm>
              <a:custGeom>
                <a:rect b="b" l="l" r="r" t="t"/>
                <a:pathLst>
                  <a:path extrusionOk="0" h="877824" w="1558615">
                    <a:moveTo>
                      <a:pt x="385" y="0"/>
                    </a:moveTo>
                    <a:lnTo>
                      <a:pt x="268597" y="0"/>
                    </a:lnTo>
                    <a:lnTo>
                      <a:pt x="268403" y="14112"/>
                    </a:lnTo>
                    <a:cubicBezTo>
                      <a:pt x="269471" y="49856"/>
                      <a:pt x="275105" y="99244"/>
                      <a:pt x="286262" y="140235"/>
                    </a:cubicBezTo>
                    <a:cubicBezTo>
                      <a:pt x="301211" y="195110"/>
                      <a:pt x="311104" y="170087"/>
                      <a:pt x="308539" y="135406"/>
                    </a:cubicBezTo>
                    <a:cubicBezTo>
                      <a:pt x="307660" y="122318"/>
                      <a:pt x="306739" y="79907"/>
                      <a:pt x="305932" y="32005"/>
                    </a:cubicBezTo>
                    <a:lnTo>
                      <a:pt x="305432" y="0"/>
                    </a:lnTo>
                    <a:lnTo>
                      <a:pt x="1263840" y="0"/>
                    </a:lnTo>
                    <a:lnTo>
                      <a:pt x="1262808" y="30924"/>
                    </a:lnTo>
                    <a:cubicBezTo>
                      <a:pt x="1262808" y="60776"/>
                      <a:pt x="1267717" y="85580"/>
                      <a:pt x="1270136" y="115432"/>
                    </a:cubicBezTo>
                    <a:cubicBezTo>
                      <a:pt x="1272700" y="145284"/>
                      <a:pt x="1285085" y="58362"/>
                      <a:pt x="1285085" y="58362"/>
                    </a:cubicBezTo>
                    <a:cubicBezTo>
                      <a:pt x="1285085" y="58362"/>
                      <a:pt x="1285085" y="38730"/>
                      <a:pt x="1286167" y="11135"/>
                    </a:cubicBezTo>
                    <a:lnTo>
                      <a:pt x="1286721" y="0"/>
                    </a:lnTo>
                    <a:lnTo>
                      <a:pt x="1555066" y="0"/>
                    </a:lnTo>
                    <a:lnTo>
                      <a:pt x="1558424" y="21047"/>
                    </a:lnTo>
                    <a:cubicBezTo>
                      <a:pt x="1560916" y="63410"/>
                      <a:pt x="1538565" y="123114"/>
                      <a:pt x="1521270" y="145284"/>
                    </a:cubicBezTo>
                    <a:cubicBezTo>
                      <a:pt x="1503829" y="167673"/>
                      <a:pt x="1488953" y="262058"/>
                      <a:pt x="1476422" y="296739"/>
                    </a:cubicBezTo>
                    <a:cubicBezTo>
                      <a:pt x="1464111" y="331639"/>
                      <a:pt x="1474004" y="393758"/>
                      <a:pt x="1471439" y="435902"/>
                    </a:cubicBezTo>
                    <a:cubicBezTo>
                      <a:pt x="1471439" y="463559"/>
                      <a:pt x="1431721" y="460925"/>
                      <a:pt x="1431721" y="460925"/>
                    </a:cubicBezTo>
                    <a:lnTo>
                      <a:pt x="1421535" y="456974"/>
                    </a:lnTo>
                    <a:cubicBezTo>
                      <a:pt x="1403361" y="454121"/>
                      <a:pt x="1387019" y="448414"/>
                      <a:pt x="1387019" y="448414"/>
                    </a:cubicBezTo>
                    <a:lnTo>
                      <a:pt x="1362250" y="500435"/>
                    </a:lnTo>
                    <a:cubicBezTo>
                      <a:pt x="1362250" y="500435"/>
                      <a:pt x="1469021" y="649695"/>
                      <a:pt x="1501338" y="681962"/>
                    </a:cubicBezTo>
                    <a:cubicBezTo>
                      <a:pt x="1533655" y="714448"/>
                      <a:pt x="1498773" y="706985"/>
                      <a:pt x="1441687" y="784029"/>
                    </a:cubicBezTo>
                    <a:cubicBezTo>
                      <a:pt x="1384528" y="860854"/>
                      <a:pt x="1337335" y="840880"/>
                      <a:pt x="1337335" y="840880"/>
                    </a:cubicBezTo>
                    <a:cubicBezTo>
                      <a:pt x="1337335" y="840880"/>
                      <a:pt x="1337335" y="840880"/>
                      <a:pt x="1329860" y="846148"/>
                    </a:cubicBezTo>
                    <a:cubicBezTo>
                      <a:pt x="1328926" y="846751"/>
                      <a:pt x="1328613" y="853179"/>
                      <a:pt x="1328796" y="864168"/>
                    </a:cubicBezTo>
                    <a:lnTo>
                      <a:pt x="1329371" y="877824"/>
                    </a:lnTo>
                    <a:lnTo>
                      <a:pt x="788801" y="877824"/>
                    </a:lnTo>
                    <a:lnTo>
                      <a:pt x="784730" y="848563"/>
                    </a:lnTo>
                    <a:cubicBezTo>
                      <a:pt x="781936" y="823100"/>
                      <a:pt x="780690" y="801370"/>
                      <a:pt x="780690" y="801370"/>
                    </a:cubicBezTo>
                    <a:cubicBezTo>
                      <a:pt x="780690" y="801370"/>
                      <a:pt x="775084" y="834830"/>
                      <a:pt x="770210" y="864153"/>
                    </a:cubicBezTo>
                    <a:lnTo>
                      <a:pt x="767947" y="877824"/>
                    </a:lnTo>
                    <a:lnTo>
                      <a:pt x="287309" y="877824"/>
                    </a:lnTo>
                    <a:lnTo>
                      <a:pt x="286540" y="863564"/>
                    </a:lnTo>
                    <a:cubicBezTo>
                      <a:pt x="286359" y="860216"/>
                      <a:pt x="286262" y="858440"/>
                      <a:pt x="286262" y="858440"/>
                    </a:cubicBezTo>
                    <a:cubicBezTo>
                      <a:pt x="286262" y="858440"/>
                      <a:pt x="169452" y="853391"/>
                      <a:pt x="156921" y="850977"/>
                    </a:cubicBezTo>
                    <a:cubicBezTo>
                      <a:pt x="144536" y="848343"/>
                      <a:pt x="196639" y="624672"/>
                      <a:pt x="206752" y="575065"/>
                    </a:cubicBezTo>
                    <a:cubicBezTo>
                      <a:pt x="216645" y="525458"/>
                      <a:pt x="224119" y="527873"/>
                      <a:pt x="201769" y="522824"/>
                    </a:cubicBezTo>
                    <a:cubicBezTo>
                      <a:pt x="179711" y="517995"/>
                      <a:pt x="147980" y="471900"/>
                      <a:pt x="135229" y="435024"/>
                    </a:cubicBezTo>
                    <a:cubicBezTo>
                      <a:pt x="134203" y="436122"/>
                      <a:pt x="133177" y="437219"/>
                      <a:pt x="132225" y="438536"/>
                    </a:cubicBezTo>
                    <a:lnTo>
                      <a:pt x="134643" y="433488"/>
                    </a:lnTo>
                    <a:cubicBezTo>
                      <a:pt x="122332" y="396173"/>
                      <a:pt x="25308" y="150332"/>
                      <a:pt x="15415" y="93043"/>
                    </a:cubicBezTo>
                    <a:cubicBezTo>
                      <a:pt x="5375" y="35973"/>
                      <a:pt x="-1953" y="35973"/>
                      <a:pt x="465" y="1072"/>
                    </a:cubicBezTo>
                    <a:lnTo>
                      <a:pt x="385"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grpSp>
        <p:grpSp>
          <p:nvGrpSpPr>
            <p:cNvPr id="165" name="Google Shape;165;p21"/>
            <p:cNvGrpSpPr/>
            <p:nvPr/>
          </p:nvGrpSpPr>
          <p:grpSpPr>
            <a:xfrm>
              <a:off x="4830954" y="1756808"/>
              <a:ext cx="931775" cy="3386682"/>
              <a:chOff x="6379856" y="1857362"/>
              <a:chExt cx="1245521" cy="4526439"/>
            </a:xfrm>
          </p:grpSpPr>
          <p:sp>
            <p:nvSpPr>
              <p:cNvPr id="166" name="Google Shape;166;p21"/>
              <p:cNvSpPr/>
              <p:nvPr/>
            </p:nvSpPr>
            <p:spPr>
              <a:xfrm>
                <a:off x="6379856" y="2610229"/>
                <a:ext cx="1245521" cy="814822"/>
              </a:xfrm>
              <a:custGeom>
                <a:rect b="b" l="l" r="r" t="t"/>
                <a:pathLst>
                  <a:path extrusionOk="0" h="816864" w="1248643">
                    <a:moveTo>
                      <a:pt x="83169" y="0"/>
                    </a:moveTo>
                    <a:lnTo>
                      <a:pt x="874717" y="0"/>
                    </a:lnTo>
                    <a:lnTo>
                      <a:pt x="888781" y="17007"/>
                    </a:lnTo>
                    <a:cubicBezTo>
                      <a:pt x="927356" y="66717"/>
                      <a:pt x="1002025" y="180359"/>
                      <a:pt x="1097731" y="315535"/>
                    </a:cubicBezTo>
                    <a:cubicBezTo>
                      <a:pt x="1207109" y="470023"/>
                      <a:pt x="1243471" y="530753"/>
                      <a:pt x="1248118" y="585516"/>
                    </a:cubicBezTo>
                    <a:cubicBezTo>
                      <a:pt x="1252649" y="639640"/>
                      <a:pt x="1227672" y="661375"/>
                      <a:pt x="1181957" y="691633"/>
                    </a:cubicBezTo>
                    <a:cubicBezTo>
                      <a:pt x="1147889" y="714646"/>
                      <a:pt x="1056021" y="775416"/>
                      <a:pt x="1001703" y="814521"/>
                    </a:cubicBezTo>
                    <a:lnTo>
                      <a:pt x="998540" y="816864"/>
                    </a:lnTo>
                    <a:lnTo>
                      <a:pt x="211120" y="816864"/>
                    </a:lnTo>
                    <a:lnTo>
                      <a:pt x="205650" y="764202"/>
                    </a:lnTo>
                    <a:cubicBezTo>
                      <a:pt x="188826" y="687970"/>
                      <a:pt x="149824" y="628879"/>
                      <a:pt x="106999" y="524360"/>
                    </a:cubicBezTo>
                    <a:cubicBezTo>
                      <a:pt x="50423" y="385215"/>
                      <a:pt x="-2030" y="226252"/>
                      <a:pt x="61" y="123544"/>
                    </a:cubicBezTo>
                    <a:cubicBezTo>
                      <a:pt x="911" y="85268"/>
                      <a:pt x="27728" y="49120"/>
                      <a:pt x="62480" y="17168"/>
                    </a:cubicBezTo>
                    <a:lnTo>
                      <a:pt x="83169"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67" name="Google Shape;167;p21"/>
              <p:cNvSpPr/>
              <p:nvPr/>
            </p:nvSpPr>
            <p:spPr>
              <a:xfrm>
                <a:off x="6583762" y="4301911"/>
                <a:ext cx="775902" cy="2081890"/>
              </a:xfrm>
              <a:custGeom>
                <a:rect b="b" l="l" r="r" t="t"/>
                <a:pathLst>
                  <a:path extrusionOk="0" h="2087108" w="777847">
                    <a:moveTo>
                      <a:pt x="0" y="0"/>
                    </a:moveTo>
                    <a:lnTo>
                      <a:pt x="777847" y="0"/>
                    </a:lnTo>
                    <a:lnTo>
                      <a:pt x="775140" y="28284"/>
                    </a:lnTo>
                    <a:cubicBezTo>
                      <a:pt x="765846" y="128860"/>
                      <a:pt x="763639" y="394153"/>
                      <a:pt x="761315" y="435279"/>
                    </a:cubicBezTo>
                    <a:cubicBezTo>
                      <a:pt x="759166" y="477044"/>
                      <a:pt x="702183" y="489829"/>
                      <a:pt x="665588" y="498778"/>
                    </a:cubicBezTo>
                    <a:cubicBezTo>
                      <a:pt x="629516" y="507302"/>
                      <a:pt x="597510" y="529037"/>
                      <a:pt x="597510" y="529037"/>
                    </a:cubicBezTo>
                    <a:cubicBezTo>
                      <a:pt x="549704" y="552902"/>
                      <a:pt x="561264" y="550772"/>
                      <a:pt x="526818" y="781544"/>
                    </a:cubicBezTo>
                    <a:cubicBezTo>
                      <a:pt x="508405" y="870827"/>
                      <a:pt x="488132" y="990582"/>
                      <a:pt x="421913" y="1184065"/>
                    </a:cubicBezTo>
                    <a:cubicBezTo>
                      <a:pt x="355984" y="1377973"/>
                      <a:pt x="392637" y="1495384"/>
                      <a:pt x="408437" y="1614925"/>
                    </a:cubicBezTo>
                    <a:cubicBezTo>
                      <a:pt x="424120" y="1734467"/>
                      <a:pt x="572416" y="1797967"/>
                      <a:pt x="604190" y="1812670"/>
                    </a:cubicBezTo>
                    <a:cubicBezTo>
                      <a:pt x="636196" y="1828225"/>
                      <a:pt x="624753" y="1839306"/>
                      <a:pt x="563239" y="1839306"/>
                    </a:cubicBezTo>
                    <a:cubicBezTo>
                      <a:pt x="501841" y="1839306"/>
                      <a:pt x="371958" y="1835044"/>
                      <a:pt x="344773" y="1823963"/>
                    </a:cubicBezTo>
                    <a:cubicBezTo>
                      <a:pt x="317298" y="1812670"/>
                      <a:pt x="328858" y="1845485"/>
                      <a:pt x="328858" y="1919852"/>
                    </a:cubicBezTo>
                    <a:cubicBezTo>
                      <a:pt x="328858" y="1993580"/>
                      <a:pt x="267169" y="2041525"/>
                      <a:pt x="223836" y="2076471"/>
                    </a:cubicBezTo>
                    <a:cubicBezTo>
                      <a:pt x="180620" y="2111204"/>
                      <a:pt x="139843" y="2054523"/>
                      <a:pt x="94244" y="1998055"/>
                    </a:cubicBezTo>
                    <a:cubicBezTo>
                      <a:pt x="48762" y="1941587"/>
                      <a:pt x="128458" y="1734467"/>
                      <a:pt x="128458" y="1734467"/>
                    </a:cubicBezTo>
                    <a:cubicBezTo>
                      <a:pt x="130723" y="1719551"/>
                      <a:pt x="139843" y="1712945"/>
                      <a:pt x="139843" y="1712945"/>
                    </a:cubicBezTo>
                    <a:lnTo>
                      <a:pt x="125902" y="1710601"/>
                    </a:lnTo>
                    <a:cubicBezTo>
                      <a:pt x="125902" y="1710601"/>
                      <a:pt x="123694" y="1669689"/>
                      <a:pt x="123694" y="1601927"/>
                    </a:cubicBezTo>
                    <a:cubicBezTo>
                      <a:pt x="123694" y="1534592"/>
                      <a:pt x="94244" y="1567194"/>
                      <a:pt x="71184" y="1534592"/>
                    </a:cubicBezTo>
                    <a:cubicBezTo>
                      <a:pt x="28141" y="1455963"/>
                      <a:pt x="125902" y="1360287"/>
                      <a:pt x="153086" y="1349633"/>
                    </a:cubicBezTo>
                    <a:cubicBezTo>
                      <a:pt x="180620" y="1338765"/>
                      <a:pt x="158024" y="1177672"/>
                      <a:pt x="130723" y="1018709"/>
                    </a:cubicBezTo>
                    <a:cubicBezTo>
                      <a:pt x="103306" y="859960"/>
                      <a:pt x="196477" y="681180"/>
                      <a:pt x="198917" y="631318"/>
                    </a:cubicBezTo>
                    <a:cubicBezTo>
                      <a:pt x="201182" y="581456"/>
                      <a:pt x="133046" y="609583"/>
                      <a:pt x="78096" y="583374"/>
                    </a:cubicBezTo>
                    <a:cubicBezTo>
                      <a:pt x="23611" y="557377"/>
                      <a:pt x="30523" y="413544"/>
                      <a:pt x="30523" y="289954"/>
                    </a:cubicBezTo>
                    <a:cubicBezTo>
                      <a:pt x="30523" y="227733"/>
                      <a:pt x="22522" y="149903"/>
                      <a:pt x="11129" y="69968"/>
                    </a:cubicBezTo>
                    <a:lnTo>
                      <a:pt x="0"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68" name="Google Shape;168;p21"/>
              <p:cNvSpPr/>
              <p:nvPr/>
            </p:nvSpPr>
            <p:spPr>
              <a:xfrm>
                <a:off x="6462877" y="1857362"/>
                <a:ext cx="789569" cy="752319"/>
              </a:xfrm>
              <a:custGeom>
                <a:rect b="b" l="l" r="r" t="t"/>
                <a:pathLst>
                  <a:path extrusionOk="0" h="754205" w="791548">
                    <a:moveTo>
                      <a:pt x="390323" y="232"/>
                    </a:moveTo>
                    <a:cubicBezTo>
                      <a:pt x="460107" y="-2724"/>
                      <a:pt x="535345" y="22846"/>
                      <a:pt x="600518" y="59710"/>
                    </a:cubicBezTo>
                    <a:cubicBezTo>
                      <a:pt x="730052" y="133864"/>
                      <a:pt x="634209" y="329904"/>
                      <a:pt x="629504" y="371030"/>
                    </a:cubicBezTo>
                    <a:cubicBezTo>
                      <a:pt x="625089" y="412368"/>
                      <a:pt x="559218" y="538303"/>
                      <a:pt x="538423" y="582198"/>
                    </a:cubicBezTo>
                    <a:cubicBezTo>
                      <a:pt x="517977" y="625668"/>
                      <a:pt x="513736" y="632274"/>
                      <a:pt x="522740" y="658270"/>
                    </a:cubicBezTo>
                    <a:cubicBezTo>
                      <a:pt x="531917" y="684480"/>
                      <a:pt x="627470" y="686398"/>
                      <a:pt x="684338" y="697478"/>
                    </a:cubicBezTo>
                    <a:cubicBezTo>
                      <a:pt x="741379" y="708133"/>
                      <a:pt x="759386" y="719213"/>
                      <a:pt x="791334" y="753946"/>
                    </a:cubicBezTo>
                    <a:lnTo>
                      <a:pt x="791548" y="754205"/>
                    </a:lnTo>
                    <a:lnTo>
                      <a:pt x="0" y="754205"/>
                    </a:lnTo>
                    <a:lnTo>
                      <a:pt x="16040" y="740895"/>
                    </a:lnTo>
                    <a:cubicBezTo>
                      <a:pt x="66757" y="702326"/>
                      <a:pt x="120894" y="672440"/>
                      <a:pt x="135706" y="656139"/>
                    </a:cubicBezTo>
                    <a:cubicBezTo>
                      <a:pt x="165214" y="623537"/>
                      <a:pt x="183395" y="625668"/>
                      <a:pt x="185777" y="595197"/>
                    </a:cubicBezTo>
                    <a:lnTo>
                      <a:pt x="233466" y="519125"/>
                    </a:lnTo>
                    <a:cubicBezTo>
                      <a:pt x="249557" y="486523"/>
                      <a:pt x="208779" y="421105"/>
                      <a:pt x="190134" y="418974"/>
                    </a:cubicBezTo>
                    <a:cubicBezTo>
                      <a:pt x="171952" y="416843"/>
                      <a:pt x="176483" y="418974"/>
                      <a:pt x="176483" y="399157"/>
                    </a:cubicBezTo>
                    <a:cubicBezTo>
                      <a:pt x="176483" y="379979"/>
                      <a:pt x="174102" y="366768"/>
                      <a:pt x="155862" y="314136"/>
                    </a:cubicBezTo>
                    <a:cubicBezTo>
                      <a:pt x="137855" y="262142"/>
                      <a:pt x="183395" y="268748"/>
                      <a:pt x="183395" y="268748"/>
                    </a:cubicBezTo>
                    <a:cubicBezTo>
                      <a:pt x="185777" y="253406"/>
                      <a:pt x="169861" y="192676"/>
                      <a:pt x="212846" y="111916"/>
                    </a:cubicBezTo>
                    <a:cubicBezTo>
                      <a:pt x="256208" y="34672"/>
                      <a:pt x="320539" y="3189"/>
                      <a:pt x="390323" y="23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69" name="Google Shape;169;p21"/>
              <p:cNvSpPr/>
              <p:nvPr/>
            </p:nvSpPr>
            <p:spPr>
              <a:xfrm>
                <a:off x="6518302" y="3425644"/>
                <a:ext cx="911330" cy="875629"/>
              </a:xfrm>
              <a:custGeom>
                <a:rect b="b" l="l" r="r" t="t"/>
                <a:pathLst>
                  <a:path extrusionOk="0" h="877824" w="913614">
                    <a:moveTo>
                      <a:pt x="72427" y="0"/>
                    </a:moveTo>
                    <a:lnTo>
                      <a:pt x="859847" y="0"/>
                    </a:lnTo>
                    <a:lnTo>
                      <a:pt x="839422" y="15128"/>
                    </a:lnTo>
                    <a:cubicBezTo>
                      <a:pt x="832897" y="20167"/>
                      <a:pt x="827856" y="24329"/>
                      <a:pt x="824741" y="27339"/>
                    </a:cubicBezTo>
                    <a:cubicBezTo>
                      <a:pt x="799648" y="51205"/>
                      <a:pt x="858954" y="173090"/>
                      <a:pt x="865692" y="216560"/>
                    </a:cubicBezTo>
                    <a:cubicBezTo>
                      <a:pt x="872489" y="259816"/>
                      <a:pt x="913614" y="375522"/>
                      <a:pt x="913614" y="375522"/>
                    </a:cubicBezTo>
                    <a:cubicBezTo>
                      <a:pt x="913614" y="375522"/>
                      <a:pt x="890670" y="399601"/>
                      <a:pt x="867842" y="416861"/>
                    </a:cubicBezTo>
                    <a:cubicBezTo>
                      <a:pt x="845130" y="434121"/>
                      <a:pt x="861336" y="475886"/>
                      <a:pt x="865692" y="551532"/>
                    </a:cubicBezTo>
                    <a:cubicBezTo>
                      <a:pt x="869090" y="608585"/>
                      <a:pt x="858373" y="723292"/>
                      <a:pt x="849029" y="819242"/>
                    </a:cubicBezTo>
                    <a:lnTo>
                      <a:pt x="843422" y="877824"/>
                    </a:lnTo>
                    <a:lnTo>
                      <a:pt x="65575" y="877824"/>
                    </a:lnTo>
                    <a:lnTo>
                      <a:pt x="57649" y="828001"/>
                    </a:lnTo>
                    <a:cubicBezTo>
                      <a:pt x="50834" y="788670"/>
                      <a:pt x="43747" y="750501"/>
                      <a:pt x="36965" y="715182"/>
                    </a:cubicBezTo>
                    <a:cubicBezTo>
                      <a:pt x="9316" y="573693"/>
                      <a:pt x="48002" y="506144"/>
                      <a:pt x="27439" y="504013"/>
                    </a:cubicBezTo>
                    <a:cubicBezTo>
                      <a:pt x="7109" y="501669"/>
                      <a:pt x="-1837" y="510406"/>
                      <a:pt x="312" y="464805"/>
                    </a:cubicBezTo>
                    <a:cubicBezTo>
                      <a:pt x="2520" y="418779"/>
                      <a:pt x="75709" y="157748"/>
                      <a:pt x="75709" y="31601"/>
                    </a:cubicBezTo>
                    <a:lnTo>
                      <a:pt x="72427"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grpSp>
      </p:grpSp>
      <p:sp>
        <p:nvSpPr>
          <p:cNvPr id="170" name="Google Shape;170;p21"/>
          <p:cNvSpPr txBox="1"/>
          <p:nvPr>
            <p:ph type="title"/>
          </p:nvPr>
        </p:nvSpPr>
        <p:spPr>
          <a:xfrm>
            <a:off x="202125" y="385600"/>
            <a:ext cx="3699900" cy="1108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accent5"/>
                </a:solidFill>
              </a:rPr>
              <a:t>IDEAL CUSTOMER PROFILE </a:t>
            </a:r>
            <a:r>
              <a:rPr lang="en" sz="3000"/>
              <a:t>SEGMENT 2</a:t>
            </a:r>
            <a:endParaRPr sz="3000"/>
          </a:p>
        </p:txBody>
      </p:sp>
      <p:grpSp>
        <p:nvGrpSpPr>
          <p:cNvPr id="171" name="Google Shape;171;p21"/>
          <p:cNvGrpSpPr/>
          <p:nvPr/>
        </p:nvGrpSpPr>
        <p:grpSpPr>
          <a:xfrm>
            <a:off x="4270428" y="591553"/>
            <a:ext cx="948576" cy="674095"/>
            <a:chOff x="4379875" y="968600"/>
            <a:chExt cx="975600" cy="693300"/>
          </a:xfrm>
        </p:grpSpPr>
        <p:pic>
          <p:nvPicPr>
            <p:cNvPr id="172" name="Google Shape;172;p21"/>
            <p:cNvPicPr preferRelativeResize="0"/>
            <p:nvPr/>
          </p:nvPicPr>
          <p:blipFill>
            <a:blip r:embed="rId3">
              <a:alphaModFix/>
            </a:blip>
            <a:stretch>
              <a:fillRect/>
            </a:stretch>
          </p:blipFill>
          <p:spPr>
            <a:xfrm>
              <a:off x="4671800" y="968600"/>
              <a:ext cx="391749" cy="391749"/>
            </a:xfrm>
            <a:prstGeom prst="rect">
              <a:avLst/>
            </a:prstGeom>
            <a:noFill/>
            <a:ln>
              <a:noFill/>
            </a:ln>
          </p:spPr>
        </p:pic>
        <p:sp>
          <p:nvSpPr>
            <p:cNvPr id="173" name="Google Shape;173;p21"/>
            <p:cNvSpPr txBox="1"/>
            <p:nvPr/>
          </p:nvSpPr>
          <p:spPr>
            <a:xfrm>
              <a:off x="4379875" y="1297700"/>
              <a:ext cx="9756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INDUSTRY</a:t>
              </a:r>
              <a:endParaRPr sz="1100">
                <a:solidFill>
                  <a:schemeClr val="accent5"/>
                </a:solidFill>
                <a:latin typeface="Oswald Medium"/>
                <a:ea typeface="Oswald Medium"/>
                <a:cs typeface="Oswald Medium"/>
                <a:sym typeface="Oswald Medium"/>
              </a:endParaRPr>
            </a:p>
          </p:txBody>
        </p:sp>
      </p:grpSp>
      <p:grpSp>
        <p:nvGrpSpPr>
          <p:cNvPr id="174" name="Google Shape;174;p21"/>
          <p:cNvGrpSpPr/>
          <p:nvPr/>
        </p:nvGrpSpPr>
        <p:grpSpPr>
          <a:xfrm>
            <a:off x="4138292" y="3261778"/>
            <a:ext cx="1212847" cy="637792"/>
            <a:chOff x="4321000" y="2133700"/>
            <a:chExt cx="1247400" cy="655963"/>
          </a:xfrm>
        </p:grpSpPr>
        <p:pic>
          <p:nvPicPr>
            <p:cNvPr id="175" name="Google Shape;175;p21"/>
            <p:cNvPicPr preferRelativeResize="0"/>
            <p:nvPr/>
          </p:nvPicPr>
          <p:blipFill>
            <a:blip r:embed="rId4">
              <a:alphaModFix/>
            </a:blip>
            <a:stretch>
              <a:fillRect/>
            </a:stretch>
          </p:blipFill>
          <p:spPr>
            <a:xfrm>
              <a:off x="4730767" y="2133700"/>
              <a:ext cx="427866" cy="342298"/>
            </a:xfrm>
            <a:prstGeom prst="rect">
              <a:avLst/>
            </a:prstGeom>
            <a:noFill/>
            <a:ln>
              <a:noFill/>
            </a:ln>
          </p:spPr>
        </p:pic>
        <p:sp>
          <p:nvSpPr>
            <p:cNvPr id="176" name="Google Shape;176;p21"/>
            <p:cNvSpPr txBox="1"/>
            <p:nvPr/>
          </p:nvSpPr>
          <p:spPr>
            <a:xfrm>
              <a:off x="4321000" y="2425463"/>
              <a:ext cx="12474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NO. OF EMPLOYEES</a:t>
              </a:r>
              <a:endParaRPr sz="1100">
                <a:solidFill>
                  <a:schemeClr val="accent5"/>
                </a:solidFill>
                <a:latin typeface="Oswald Medium"/>
                <a:ea typeface="Oswald Medium"/>
                <a:cs typeface="Oswald Medium"/>
                <a:sym typeface="Oswald Medium"/>
              </a:endParaRPr>
            </a:p>
          </p:txBody>
        </p:sp>
      </p:grpSp>
      <p:grpSp>
        <p:nvGrpSpPr>
          <p:cNvPr id="177" name="Google Shape;177;p21"/>
          <p:cNvGrpSpPr/>
          <p:nvPr/>
        </p:nvGrpSpPr>
        <p:grpSpPr>
          <a:xfrm>
            <a:off x="4386375" y="4127778"/>
            <a:ext cx="716682" cy="704162"/>
            <a:chOff x="3932938" y="3468477"/>
            <a:chExt cx="737100" cy="724223"/>
          </a:xfrm>
        </p:grpSpPr>
        <p:pic>
          <p:nvPicPr>
            <p:cNvPr id="178" name="Google Shape;178;p21"/>
            <p:cNvPicPr preferRelativeResize="0"/>
            <p:nvPr/>
          </p:nvPicPr>
          <p:blipFill>
            <a:blip r:embed="rId5">
              <a:alphaModFix/>
            </a:blip>
            <a:stretch>
              <a:fillRect/>
            </a:stretch>
          </p:blipFill>
          <p:spPr>
            <a:xfrm>
              <a:off x="4094229" y="3468477"/>
              <a:ext cx="414495" cy="427873"/>
            </a:xfrm>
            <a:prstGeom prst="rect">
              <a:avLst/>
            </a:prstGeom>
            <a:noFill/>
            <a:ln>
              <a:noFill/>
            </a:ln>
          </p:spPr>
        </p:pic>
        <p:sp>
          <p:nvSpPr>
            <p:cNvPr id="179" name="Google Shape;179;p21"/>
            <p:cNvSpPr txBox="1"/>
            <p:nvPr/>
          </p:nvSpPr>
          <p:spPr>
            <a:xfrm>
              <a:off x="3932938" y="3828500"/>
              <a:ext cx="737100" cy="36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accent5"/>
                  </a:solidFill>
                  <a:latin typeface="Oswald Medium"/>
                  <a:ea typeface="Oswald Medium"/>
                  <a:cs typeface="Oswald Medium"/>
                  <a:sym typeface="Oswald Medium"/>
                </a:rPr>
                <a:t>LOCATION</a:t>
              </a:r>
              <a:endParaRPr sz="1100">
                <a:solidFill>
                  <a:schemeClr val="accent5"/>
                </a:solidFill>
                <a:latin typeface="Oswald Medium"/>
                <a:ea typeface="Oswald Medium"/>
                <a:cs typeface="Oswald Medium"/>
                <a:sym typeface="Oswald Medium"/>
              </a:endParaRPr>
            </a:p>
          </p:txBody>
        </p:sp>
      </p:grpSp>
      <p:grpSp>
        <p:nvGrpSpPr>
          <p:cNvPr id="180" name="Google Shape;180;p21"/>
          <p:cNvGrpSpPr/>
          <p:nvPr/>
        </p:nvGrpSpPr>
        <p:grpSpPr>
          <a:xfrm>
            <a:off x="4386375" y="2418097"/>
            <a:ext cx="716682" cy="615473"/>
            <a:chOff x="3932925" y="4225267"/>
            <a:chExt cx="737100" cy="633008"/>
          </a:xfrm>
        </p:grpSpPr>
        <p:pic>
          <p:nvPicPr>
            <p:cNvPr id="181" name="Google Shape;181;p21"/>
            <p:cNvPicPr preferRelativeResize="0"/>
            <p:nvPr/>
          </p:nvPicPr>
          <p:blipFill>
            <a:blip r:embed="rId6">
              <a:alphaModFix/>
            </a:blip>
            <a:stretch>
              <a:fillRect/>
            </a:stretch>
          </p:blipFill>
          <p:spPr>
            <a:xfrm>
              <a:off x="4087548" y="4225267"/>
              <a:ext cx="427866" cy="342298"/>
            </a:xfrm>
            <a:prstGeom prst="rect">
              <a:avLst/>
            </a:prstGeom>
            <a:noFill/>
            <a:ln>
              <a:noFill/>
            </a:ln>
          </p:spPr>
        </p:pic>
        <p:sp>
          <p:nvSpPr>
            <p:cNvPr id="182" name="Google Shape;182;p21"/>
            <p:cNvSpPr txBox="1"/>
            <p:nvPr/>
          </p:nvSpPr>
          <p:spPr>
            <a:xfrm>
              <a:off x="3932925" y="4494075"/>
              <a:ext cx="7371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REVENUE</a:t>
              </a:r>
              <a:endParaRPr sz="1100">
                <a:solidFill>
                  <a:schemeClr val="accent5"/>
                </a:solidFill>
                <a:latin typeface="Oswald Medium"/>
                <a:ea typeface="Oswald Medium"/>
                <a:cs typeface="Oswald Medium"/>
                <a:sym typeface="Oswald Medium"/>
              </a:endParaRPr>
            </a:p>
          </p:txBody>
        </p:sp>
      </p:grpSp>
      <p:sp>
        <p:nvSpPr>
          <p:cNvPr id="183" name="Google Shape;183;p21"/>
          <p:cNvSpPr txBox="1"/>
          <p:nvPr/>
        </p:nvSpPr>
        <p:spPr>
          <a:xfrm>
            <a:off x="5427350" y="4199946"/>
            <a:ext cx="3080400" cy="400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solidFill>
                  <a:schemeClr val="accent6"/>
                </a:solidFill>
                <a:latin typeface="IBM Plex Sans Medium"/>
                <a:ea typeface="IBM Plex Sans Medium"/>
                <a:cs typeface="IBM Plex Sans Medium"/>
                <a:sym typeface="IBM Plex Sans Medium"/>
              </a:rPr>
              <a:t>USA, Canada, Europe, Australia</a:t>
            </a:r>
            <a:endParaRPr>
              <a:solidFill>
                <a:schemeClr val="accent6"/>
              </a:solidFill>
              <a:latin typeface="IBM Plex Sans Medium"/>
              <a:ea typeface="IBM Plex Sans Medium"/>
              <a:cs typeface="IBM Plex Sans Medium"/>
              <a:sym typeface="IBM Plex Sans Medium"/>
            </a:endParaRPr>
          </a:p>
        </p:txBody>
      </p:sp>
      <p:sp>
        <p:nvSpPr>
          <p:cNvPr id="184" name="Google Shape;184;p21"/>
          <p:cNvSpPr txBox="1"/>
          <p:nvPr/>
        </p:nvSpPr>
        <p:spPr>
          <a:xfrm>
            <a:off x="5427350" y="3320692"/>
            <a:ext cx="2286000" cy="4770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900">
                <a:solidFill>
                  <a:schemeClr val="accent6"/>
                </a:solidFill>
                <a:latin typeface="IBM Plex Sans"/>
                <a:ea typeface="IBM Plex Sans"/>
                <a:cs typeface="IBM Plex Sans"/>
                <a:sym typeface="IBM Plex Sans"/>
              </a:rPr>
              <a:t>50+ employees</a:t>
            </a:r>
            <a:endParaRPr b="1" sz="1900">
              <a:solidFill>
                <a:schemeClr val="accent6"/>
              </a:solidFill>
              <a:latin typeface="IBM Plex Sans"/>
              <a:ea typeface="IBM Plex Sans"/>
              <a:cs typeface="IBM Plex Sans"/>
              <a:sym typeface="IBM Plex Sans"/>
            </a:endParaRPr>
          </a:p>
        </p:txBody>
      </p:sp>
      <p:sp>
        <p:nvSpPr>
          <p:cNvPr id="185" name="Google Shape;185;p21"/>
          <p:cNvSpPr txBox="1"/>
          <p:nvPr/>
        </p:nvSpPr>
        <p:spPr>
          <a:xfrm>
            <a:off x="5427350" y="642838"/>
            <a:ext cx="3000000" cy="5541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sz="2400">
                <a:solidFill>
                  <a:schemeClr val="accent5"/>
                </a:solidFill>
                <a:latin typeface="IBM Plex Sans Medium"/>
                <a:ea typeface="IBM Plex Sans Medium"/>
                <a:cs typeface="IBM Plex Sans Medium"/>
                <a:sym typeface="IBM Plex Sans Medium"/>
              </a:rPr>
              <a:t>Sales </a:t>
            </a:r>
            <a:r>
              <a:rPr lang="en" sz="2400">
                <a:solidFill>
                  <a:schemeClr val="accent5"/>
                </a:solidFill>
                <a:latin typeface="IBM Plex Sans Medium"/>
                <a:ea typeface="IBM Plex Sans Medium"/>
                <a:cs typeface="IBM Plex Sans Medium"/>
                <a:sym typeface="IBM Plex Sans Medium"/>
              </a:rPr>
              <a:t>Outsourcers</a:t>
            </a:r>
            <a:endParaRPr sz="2400">
              <a:solidFill>
                <a:schemeClr val="accent5"/>
              </a:solidFill>
              <a:latin typeface="IBM Plex Sans Medium"/>
              <a:ea typeface="IBM Plex Sans Medium"/>
              <a:cs typeface="IBM Plex Sans Medium"/>
              <a:sym typeface="IBM Plex Sans Medium"/>
            </a:endParaRPr>
          </a:p>
        </p:txBody>
      </p:sp>
      <p:sp>
        <p:nvSpPr>
          <p:cNvPr id="186" name="Google Shape;186;p21"/>
          <p:cNvSpPr txBox="1"/>
          <p:nvPr/>
        </p:nvSpPr>
        <p:spPr>
          <a:xfrm>
            <a:off x="5427350" y="1490863"/>
            <a:ext cx="3000000" cy="637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solidFill>
                  <a:schemeClr val="accent6"/>
                </a:solidFill>
                <a:latin typeface="IBM Plex Sans Medium"/>
                <a:ea typeface="IBM Plex Sans Medium"/>
                <a:cs typeface="IBM Plex Sans Medium"/>
                <a:sym typeface="IBM Plex Sans Medium"/>
              </a:rPr>
              <a:t>Sales leaders, Operations leaders, Founders/CEOs</a:t>
            </a:r>
            <a:endParaRPr>
              <a:solidFill>
                <a:schemeClr val="accent6"/>
              </a:solidFill>
              <a:latin typeface="IBM Plex Sans Medium"/>
              <a:ea typeface="IBM Plex Sans Medium"/>
              <a:cs typeface="IBM Plex Sans Medium"/>
              <a:sym typeface="IBM Plex Sans Medium"/>
            </a:endParaRPr>
          </a:p>
        </p:txBody>
      </p:sp>
      <p:sp>
        <p:nvSpPr>
          <p:cNvPr id="187" name="Google Shape;187;p21"/>
          <p:cNvSpPr txBox="1"/>
          <p:nvPr/>
        </p:nvSpPr>
        <p:spPr>
          <a:xfrm>
            <a:off x="5427350" y="2459950"/>
            <a:ext cx="1354800" cy="4770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900">
                <a:solidFill>
                  <a:schemeClr val="accent6"/>
                </a:solidFill>
                <a:latin typeface="IBM Plex Sans"/>
                <a:ea typeface="IBM Plex Sans"/>
                <a:cs typeface="IBM Plex Sans"/>
                <a:sym typeface="IBM Plex Sans"/>
              </a:rPr>
              <a:t>Over $3M</a:t>
            </a:r>
            <a:endParaRPr sz="1000">
              <a:solidFill>
                <a:schemeClr val="accent6"/>
              </a:solidFill>
              <a:latin typeface="IBM Plex Sans"/>
              <a:ea typeface="IBM Plex Sans"/>
              <a:cs typeface="IBM Plex Sans"/>
              <a:sym typeface="IBM Plex Sans"/>
            </a:endParaRPr>
          </a:p>
        </p:txBody>
      </p:sp>
      <p:grpSp>
        <p:nvGrpSpPr>
          <p:cNvPr id="188" name="Google Shape;188;p21"/>
          <p:cNvGrpSpPr/>
          <p:nvPr/>
        </p:nvGrpSpPr>
        <p:grpSpPr>
          <a:xfrm>
            <a:off x="4270428" y="1493856"/>
            <a:ext cx="948576" cy="696033"/>
            <a:chOff x="2241075" y="3895363"/>
            <a:chExt cx="975600" cy="715863"/>
          </a:xfrm>
        </p:grpSpPr>
        <p:pic>
          <p:nvPicPr>
            <p:cNvPr id="189" name="Google Shape;189;p21"/>
            <p:cNvPicPr preferRelativeResize="0"/>
            <p:nvPr/>
          </p:nvPicPr>
          <p:blipFill>
            <a:blip r:embed="rId7">
              <a:alphaModFix/>
            </a:blip>
            <a:stretch>
              <a:fillRect/>
            </a:stretch>
          </p:blipFill>
          <p:spPr>
            <a:xfrm>
              <a:off x="2521625" y="3895363"/>
              <a:ext cx="414500" cy="427873"/>
            </a:xfrm>
            <a:prstGeom prst="rect">
              <a:avLst/>
            </a:prstGeom>
            <a:noFill/>
            <a:ln>
              <a:noFill/>
            </a:ln>
          </p:spPr>
        </p:pic>
        <p:sp>
          <p:nvSpPr>
            <p:cNvPr id="190" name="Google Shape;190;p21"/>
            <p:cNvSpPr txBox="1"/>
            <p:nvPr/>
          </p:nvSpPr>
          <p:spPr>
            <a:xfrm>
              <a:off x="2241075" y="4247025"/>
              <a:ext cx="9756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PERSONA</a:t>
              </a:r>
              <a:endParaRPr sz="1100">
                <a:solidFill>
                  <a:schemeClr val="accent5"/>
                </a:solidFill>
                <a:latin typeface="Oswald Medium"/>
                <a:ea typeface="Oswald Medium"/>
                <a:cs typeface="Oswald Medium"/>
                <a:sym typeface="Oswald Medium"/>
              </a:endParaRPr>
            </a:p>
          </p:txBody>
        </p:sp>
      </p:grpSp>
      <p:pic>
        <p:nvPicPr>
          <p:cNvPr id="191" name="Google Shape;191;p21"/>
          <p:cNvPicPr preferRelativeResize="0"/>
          <p:nvPr/>
        </p:nvPicPr>
        <p:blipFill>
          <a:blip r:embed="rId8">
            <a:alphaModFix/>
          </a:blip>
          <a:stretch>
            <a:fillRect/>
          </a:stretch>
        </p:blipFill>
        <p:spPr>
          <a:xfrm>
            <a:off x="2381475" y="1833025"/>
            <a:ext cx="1136451" cy="9091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grpSp>
        <p:nvGrpSpPr>
          <p:cNvPr id="196" name="Google Shape;196;p22"/>
          <p:cNvGrpSpPr/>
          <p:nvPr/>
        </p:nvGrpSpPr>
        <p:grpSpPr>
          <a:xfrm>
            <a:off x="243791" y="1760842"/>
            <a:ext cx="2017509" cy="3413609"/>
            <a:chOff x="3655450" y="1577990"/>
            <a:chExt cx="2107279" cy="3565499"/>
          </a:xfrm>
        </p:grpSpPr>
        <p:grpSp>
          <p:nvGrpSpPr>
            <p:cNvPr id="197" name="Google Shape;197;p22"/>
            <p:cNvGrpSpPr/>
            <p:nvPr/>
          </p:nvGrpSpPr>
          <p:grpSpPr>
            <a:xfrm>
              <a:off x="3655450" y="1577990"/>
              <a:ext cx="1174678" cy="3508957"/>
              <a:chOff x="4808535" y="1618365"/>
              <a:chExt cx="1570215" cy="4689865"/>
            </a:xfrm>
          </p:grpSpPr>
          <p:sp>
            <p:nvSpPr>
              <p:cNvPr id="198" name="Google Shape;198;p22"/>
              <p:cNvSpPr/>
              <p:nvPr/>
            </p:nvSpPr>
            <p:spPr>
              <a:xfrm>
                <a:off x="4808535" y="2517636"/>
                <a:ext cx="1570215" cy="1082345"/>
              </a:xfrm>
              <a:custGeom>
                <a:rect b="b" l="l" r="r" t="t"/>
                <a:pathLst>
                  <a:path extrusionOk="0" h="816864" w="1574150">
                    <a:moveTo>
                      <a:pt x="130601" y="0"/>
                    </a:moveTo>
                    <a:lnTo>
                      <a:pt x="1430563" y="0"/>
                    </a:lnTo>
                    <a:lnTo>
                      <a:pt x="1431521" y="42662"/>
                    </a:lnTo>
                    <a:cubicBezTo>
                      <a:pt x="1436577" y="117292"/>
                      <a:pt x="1481279" y="276210"/>
                      <a:pt x="1503703" y="373229"/>
                    </a:cubicBezTo>
                    <a:cubicBezTo>
                      <a:pt x="1526054" y="470028"/>
                      <a:pt x="1535873" y="581974"/>
                      <a:pt x="1535873" y="611826"/>
                    </a:cubicBezTo>
                    <a:cubicBezTo>
                      <a:pt x="1535873" y="641678"/>
                      <a:pt x="1553388" y="659018"/>
                      <a:pt x="1553388" y="666481"/>
                    </a:cubicBezTo>
                    <a:cubicBezTo>
                      <a:pt x="1555659" y="686236"/>
                      <a:pt x="1560789" y="698748"/>
                      <a:pt x="1558297" y="711259"/>
                    </a:cubicBezTo>
                    <a:cubicBezTo>
                      <a:pt x="1573174" y="723551"/>
                      <a:pt x="1578230" y="743526"/>
                      <a:pt x="1570682" y="753623"/>
                    </a:cubicBezTo>
                    <a:cubicBezTo>
                      <a:pt x="1563281" y="763500"/>
                      <a:pt x="1550823" y="785670"/>
                      <a:pt x="1550823" y="785670"/>
                    </a:cubicBezTo>
                    <a:cubicBezTo>
                      <a:pt x="1550823" y="785670"/>
                      <a:pt x="1560592" y="791226"/>
                      <a:pt x="1566528" y="811876"/>
                    </a:cubicBezTo>
                    <a:lnTo>
                      <a:pt x="1567324" y="816864"/>
                    </a:lnTo>
                    <a:lnTo>
                      <a:pt x="1298979" y="816864"/>
                    </a:lnTo>
                    <a:lnTo>
                      <a:pt x="1299908" y="798181"/>
                    </a:lnTo>
                    <a:cubicBezTo>
                      <a:pt x="1302326" y="755818"/>
                      <a:pt x="1292433" y="716088"/>
                      <a:pt x="1292433" y="693699"/>
                    </a:cubicBezTo>
                    <a:cubicBezTo>
                      <a:pt x="1292433" y="671310"/>
                      <a:pt x="1282394" y="708845"/>
                      <a:pt x="1282394" y="708845"/>
                    </a:cubicBezTo>
                    <a:cubicBezTo>
                      <a:pt x="1282394" y="708845"/>
                      <a:pt x="1278272" y="770209"/>
                      <a:pt x="1276211" y="813484"/>
                    </a:cubicBezTo>
                    <a:lnTo>
                      <a:pt x="1276098" y="816864"/>
                    </a:lnTo>
                    <a:lnTo>
                      <a:pt x="317690" y="816864"/>
                    </a:lnTo>
                    <a:lnTo>
                      <a:pt x="317426" y="800020"/>
                    </a:lnTo>
                    <a:cubicBezTo>
                      <a:pt x="316474" y="734800"/>
                      <a:pt x="315814" y="673944"/>
                      <a:pt x="315814" y="673944"/>
                    </a:cubicBezTo>
                    <a:cubicBezTo>
                      <a:pt x="315814" y="673944"/>
                      <a:pt x="300938" y="691285"/>
                      <a:pt x="288554" y="723551"/>
                    </a:cubicBezTo>
                    <a:cubicBezTo>
                      <a:pt x="276242" y="755818"/>
                      <a:pt x="283644" y="768329"/>
                      <a:pt x="281079" y="800596"/>
                    </a:cubicBezTo>
                    <a:lnTo>
                      <a:pt x="280855" y="816864"/>
                    </a:lnTo>
                    <a:lnTo>
                      <a:pt x="12643" y="816864"/>
                    </a:lnTo>
                    <a:lnTo>
                      <a:pt x="9297" y="772390"/>
                    </a:lnTo>
                    <a:cubicBezTo>
                      <a:pt x="6494" y="759055"/>
                      <a:pt x="2757" y="747257"/>
                      <a:pt x="265" y="736063"/>
                    </a:cubicBezTo>
                    <a:cubicBezTo>
                      <a:pt x="-4644" y="713674"/>
                      <a:pt x="59990" y="556951"/>
                      <a:pt x="84832" y="400666"/>
                    </a:cubicBezTo>
                    <a:cubicBezTo>
                      <a:pt x="100313" y="302714"/>
                      <a:pt x="116795" y="143714"/>
                      <a:pt x="126980" y="38238"/>
                    </a:cubicBezTo>
                    <a:lnTo>
                      <a:pt x="130601"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199" name="Google Shape;199;p22"/>
              <p:cNvSpPr/>
              <p:nvPr/>
            </p:nvSpPr>
            <p:spPr>
              <a:xfrm>
                <a:off x="5107559" y="4301911"/>
                <a:ext cx="1224483" cy="2006319"/>
              </a:xfrm>
              <a:custGeom>
                <a:rect b="b" l="l" r="r" t="t"/>
                <a:pathLst>
                  <a:path extrusionOk="0" h="2011347" w="1227552">
                    <a:moveTo>
                      <a:pt x="501493" y="0"/>
                    </a:moveTo>
                    <a:lnTo>
                      <a:pt x="1042063" y="0"/>
                    </a:lnTo>
                    <a:lnTo>
                      <a:pt x="1043398" y="31739"/>
                    </a:lnTo>
                    <a:cubicBezTo>
                      <a:pt x="1049688" y="144857"/>
                      <a:pt x="1069281" y="376814"/>
                      <a:pt x="1074942" y="455175"/>
                    </a:cubicBezTo>
                    <a:cubicBezTo>
                      <a:pt x="1082270" y="559657"/>
                      <a:pt x="1114587" y="870250"/>
                      <a:pt x="1122062" y="947295"/>
                    </a:cubicBezTo>
                    <a:cubicBezTo>
                      <a:pt x="1129537" y="1024120"/>
                      <a:pt x="1169328" y="1474315"/>
                      <a:pt x="1179221" y="1518873"/>
                    </a:cubicBezTo>
                    <a:cubicBezTo>
                      <a:pt x="1189114" y="1563432"/>
                      <a:pt x="1176803" y="1598332"/>
                      <a:pt x="1159362" y="1652768"/>
                    </a:cubicBezTo>
                    <a:cubicBezTo>
                      <a:pt x="1141994" y="1707643"/>
                      <a:pt x="1131955" y="1769762"/>
                      <a:pt x="1131955" y="1792151"/>
                    </a:cubicBezTo>
                    <a:cubicBezTo>
                      <a:pt x="1131955" y="1814540"/>
                      <a:pt x="1137011" y="1839344"/>
                      <a:pt x="1151887" y="1846807"/>
                    </a:cubicBezTo>
                    <a:cubicBezTo>
                      <a:pt x="1166837" y="1854050"/>
                      <a:pt x="1223996" y="1933729"/>
                      <a:pt x="1223996" y="1933729"/>
                    </a:cubicBezTo>
                    <a:cubicBezTo>
                      <a:pt x="1241364" y="1960947"/>
                      <a:pt x="1191679" y="2005725"/>
                      <a:pt x="1149396" y="2003310"/>
                    </a:cubicBezTo>
                    <a:cubicBezTo>
                      <a:pt x="1114587" y="2005725"/>
                      <a:pt x="1035077" y="1983336"/>
                      <a:pt x="1017783" y="1968629"/>
                    </a:cubicBezTo>
                    <a:cubicBezTo>
                      <a:pt x="1000342" y="1953703"/>
                      <a:pt x="948166" y="1941192"/>
                      <a:pt x="918267" y="1926266"/>
                    </a:cubicBezTo>
                    <a:cubicBezTo>
                      <a:pt x="888588" y="1911340"/>
                      <a:pt x="910865" y="1834515"/>
                      <a:pt x="910865" y="1804443"/>
                    </a:cubicBezTo>
                    <a:cubicBezTo>
                      <a:pt x="910865" y="1774811"/>
                      <a:pt x="871074" y="1724984"/>
                      <a:pt x="848796" y="1680206"/>
                    </a:cubicBezTo>
                    <a:cubicBezTo>
                      <a:pt x="826372" y="1635647"/>
                      <a:pt x="848796" y="1595698"/>
                      <a:pt x="861108" y="1565846"/>
                    </a:cubicBezTo>
                    <a:cubicBezTo>
                      <a:pt x="873565" y="1535994"/>
                      <a:pt x="853779" y="1523922"/>
                      <a:pt x="843813" y="1483973"/>
                    </a:cubicBezTo>
                    <a:cubicBezTo>
                      <a:pt x="833847" y="1444243"/>
                      <a:pt x="816553" y="1381905"/>
                      <a:pt x="801530" y="1320006"/>
                    </a:cubicBezTo>
                    <a:cubicBezTo>
                      <a:pt x="786727" y="1257668"/>
                      <a:pt x="736896" y="1101384"/>
                      <a:pt x="729421" y="1041899"/>
                    </a:cubicBezTo>
                    <a:cubicBezTo>
                      <a:pt x="722020" y="981976"/>
                      <a:pt x="692121" y="877713"/>
                      <a:pt x="667352" y="740965"/>
                    </a:cubicBezTo>
                    <a:cubicBezTo>
                      <a:pt x="642583" y="604435"/>
                      <a:pt x="632617" y="470101"/>
                      <a:pt x="612684" y="395691"/>
                    </a:cubicBezTo>
                    <a:cubicBezTo>
                      <a:pt x="592898" y="321061"/>
                      <a:pt x="523208" y="70172"/>
                      <a:pt x="510750" y="40320"/>
                    </a:cubicBezTo>
                    <a:cubicBezTo>
                      <a:pt x="507654" y="32857"/>
                      <a:pt x="505020" y="21827"/>
                      <a:pt x="502811" y="9480"/>
                    </a:cubicBezTo>
                    <a:close/>
                    <a:moveTo>
                      <a:pt x="0" y="0"/>
                    </a:moveTo>
                    <a:lnTo>
                      <a:pt x="480638" y="0"/>
                    </a:lnTo>
                    <a:lnTo>
                      <a:pt x="478505" y="12882"/>
                    </a:lnTo>
                    <a:cubicBezTo>
                      <a:pt x="473522" y="42734"/>
                      <a:pt x="428821" y="196824"/>
                      <a:pt x="403978" y="251479"/>
                    </a:cubicBezTo>
                    <a:cubicBezTo>
                      <a:pt x="379136" y="306135"/>
                      <a:pt x="384119" y="581827"/>
                      <a:pt x="376571" y="691138"/>
                    </a:cubicBezTo>
                    <a:cubicBezTo>
                      <a:pt x="369096" y="800669"/>
                      <a:pt x="379136" y="1024120"/>
                      <a:pt x="376571" y="1093921"/>
                    </a:cubicBezTo>
                    <a:cubicBezTo>
                      <a:pt x="374153" y="1163502"/>
                      <a:pt x="394085" y="1327469"/>
                      <a:pt x="416363" y="1409562"/>
                    </a:cubicBezTo>
                    <a:cubicBezTo>
                      <a:pt x="438787" y="1491216"/>
                      <a:pt x="423911" y="1685474"/>
                      <a:pt x="418854" y="1712472"/>
                    </a:cubicBezTo>
                    <a:cubicBezTo>
                      <a:pt x="413945" y="1739691"/>
                      <a:pt x="398995" y="1784688"/>
                      <a:pt x="403978" y="1816955"/>
                    </a:cubicBezTo>
                    <a:cubicBezTo>
                      <a:pt x="409035" y="1849221"/>
                      <a:pt x="432045" y="1881927"/>
                      <a:pt x="412039" y="1901682"/>
                    </a:cubicBezTo>
                    <a:cubicBezTo>
                      <a:pt x="392180" y="1921656"/>
                      <a:pt x="376571" y="1926266"/>
                      <a:pt x="376571" y="1926266"/>
                    </a:cubicBezTo>
                    <a:cubicBezTo>
                      <a:pt x="242466" y="2048088"/>
                      <a:pt x="148007" y="2003310"/>
                      <a:pt x="148007" y="2003310"/>
                    </a:cubicBezTo>
                    <a:cubicBezTo>
                      <a:pt x="63587" y="1933729"/>
                      <a:pt x="152917" y="1829466"/>
                      <a:pt x="160465" y="1802029"/>
                    </a:cubicBezTo>
                    <a:cubicBezTo>
                      <a:pt x="167866" y="1774811"/>
                      <a:pt x="145442" y="1737496"/>
                      <a:pt x="135622" y="1658036"/>
                    </a:cubicBezTo>
                    <a:cubicBezTo>
                      <a:pt x="125656" y="1578358"/>
                      <a:pt x="95831" y="1384539"/>
                      <a:pt x="90774" y="1327469"/>
                    </a:cubicBezTo>
                    <a:cubicBezTo>
                      <a:pt x="85938" y="1270399"/>
                      <a:pt x="51056" y="1079214"/>
                      <a:pt x="41163" y="942246"/>
                    </a:cubicBezTo>
                    <a:cubicBezTo>
                      <a:pt x="31197" y="805498"/>
                      <a:pt x="21230" y="502587"/>
                      <a:pt x="21230" y="502587"/>
                    </a:cubicBezTo>
                    <a:cubicBezTo>
                      <a:pt x="23475" y="443816"/>
                      <a:pt x="4736" y="88260"/>
                      <a:pt x="15" y="2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200" name="Google Shape;200;p22"/>
              <p:cNvSpPr/>
              <p:nvPr/>
            </p:nvSpPr>
            <p:spPr>
              <a:xfrm>
                <a:off x="4938893" y="1618365"/>
                <a:ext cx="1296712" cy="991143"/>
              </a:xfrm>
              <a:custGeom>
                <a:rect b="b" l="l" r="r" t="t"/>
                <a:pathLst>
                  <a:path extrusionOk="0" h="993627" w="1299962">
                    <a:moveTo>
                      <a:pt x="682207" y="28"/>
                    </a:moveTo>
                    <a:cubicBezTo>
                      <a:pt x="826277" y="10125"/>
                      <a:pt x="868561" y="161580"/>
                      <a:pt x="878600" y="216455"/>
                    </a:cubicBezTo>
                    <a:cubicBezTo>
                      <a:pt x="888493" y="270891"/>
                      <a:pt x="866142" y="352984"/>
                      <a:pt x="868561" y="345741"/>
                    </a:cubicBezTo>
                    <a:cubicBezTo>
                      <a:pt x="871052" y="338058"/>
                      <a:pt x="881019" y="328181"/>
                      <a:pt x="893623" y="343107"/>
                    </a:cubicBezTo>
                    <a:cubicBezTo>
                      <a:pt x="905861" y="358033"/>
                      <a:pt x="893623" y="402591"/>
                      <a:pt x="878600" y="449784"/>
                    </a:cubicBezTo>
                    <a:cubicBezTo>
                      <a:pt x="863578" y="497196"/>
                      <a:pt x="833825" y="484684"/>
                      <a:pt x="833825" y="494562"/>
                    </a:cubicBezTo>
                    <a:cubicBezTo>
                      <a:pt x="833825" y="504659"/>
                      <a:pt x="826277" y="579070"/>
                      <a:pt x="819023" y="626482"/>
                    </a:cubicBezTo>
                    <a:cubicBezTo>
                      <a:pt x="815505" y="648212"/>
                      <a:pt x="815945" y="661382"/>
                      <a:pt x="819389" y="671479"/>
                    </a:cubicBezTo>
                    <a:lnTo>
                      <a:pt x="833825" y="688600"/>
                    </a:lnTo>
                    <a:cubicBezTo>
                      <a:pt x="833825" y="688600"/>
                      <a:pt x="834265" y="691015"/>
                      <a:pt x="834851" y="694527"/>
                    </a:cubicBezTo>
                    <a:cubicBezTo>
                      <a:pt x="837636" y="697161"/>
                      <a:pt x="840494" y="700014"/>
                      <a:pt x="843792" y="703526"/>
                    </a:cubicBezTo>
                    <a:cubicBezTo>
                      <a:pt x="866142" y="725696"/>
                      <a:pt x="920810" y="740622"/>
                      <a:pt x="973060" y="757962"/>
                    </a:cubicBezTo>
                    <a:cubicBezTo>
                      <a:pt x="1025163" y="775303"/>
                      <a:pt x="1216573" y="840275"/>
                      <a:pt x="1263766" y="872541"/>
                    </a:cubicBezTo>
                    <a:cubicBezTo>
                      <a:pt x="1299161" y="896576"/>
                      <a:pt x="1299684" y="934811"/>
                      <a:pt x="1299742" y="983818"/>
                    </a:cubicBezTo>
                    <a:lnTo>
                      <a:pt x="1299962" y="993627"/>
                    </a:lnTo>
                    <a:lnTo>
                      <a:pt x="0" y="993627"/>
                    </a:lnTo>
                    <a:lnTo>
                      <a:pt x="1676" y="975919"/>
                    </a:lnTo>
                    <a:cubicBezTo>
                      <a:pt x="4626" y="944126"/>
                      <a:pt x="6334" y="924563"/>
                      <a:pt x="6334" y="924563"/>
                    </a:cubicBezTo>
                    <a:cubicBezTo>
                      <a:pt x="11317" y="837641"/>
                      <a:pt x="207564" y="837641"/>
                      <a:pt x="277108" y="802740"/>
                    </a:cubicBezTo>
                    <a:cubicBezTo>
                      <a:pt x="329431" y="790229"/>
                      <a:pt x="448586" y="710770"/>
                      <a:pt x="485959" y="676089"/>
                    </a:cubicBezTo>
                    <a:lnTo>
                      <a:pt x="495926" y="661163"/>
                    </a:lnTo>
                    <a:cubicBezTo>
                      <a:pt x="495926" y="661163"/>
                      <a:pt x="496512" y="661821"/>
                      <a:pt x="496512" y="661821"/>
                    </a:cubicBezTo>
                    <a:cubicBezTo>
                      <a:pt x="517544" y="622750"/>
                      <a:pt x="498197" y="556900"/>
                      <a:pt x="495926" y="539340"/>
                    </a:cubicBezTo>
                    <a:cubicBezTo>
                      <a:pt x="493434" y="519585"/>
                      <a:pt x="483468" y="477221"/>
                      <a:pt x="466100" y="482270"/>
                    </a:cubicBezTo>
                    <a:cubicBezTo>
                      <a:pt x="448586" y="487318"/>
                      <a:pt x="416342" y="400177"/>
                      <a:pt x="408868" y="358033"/>
                    </a:cubicBezTo>
                    <a:cubicBezTo>
                      <a:pt x="401466" y="315889"/>
                      <a:pt x="456134" y="352984"/>
                      <a:pt x="461117" y="343107"/>
                    </a:cubicBezTo>
                    <a:cubicBezTo>
                      <a:pt x="466100" y="333229"/>
                      <a:pt x="451078" y="283622"/>
                      <a:pt x="451078" y="283622"/>
                    </a:cubicBezTo>
                    <a:cubicBezTo>
                      <a:pt x="448806" y="256185"/>
                      <a:pt x="418834" y="191432"/>
                      <a:pt x="461117" y="111973"/>
                    </a:cubicBezTo>
                    <a:cubicBezTo>
                      <a:pt x="533153" y="-4801"/>
                      <a:pt x="682207" y="28"/>
                      <a:pt x="682207" y="2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201" name="Google Shape;201;p22"/>
              <p:cNvSpPr/>
              <p:nvPr/>
            </p:nvSpPr>
            <p:spPr>
              <a:xfrm>
                <a:off x="4820761" y="3425644"/>
                <a:ext cx="1554718" cy="875629"/>
              </a:xfrm>
              <a:custGeom>
                <a:rect b="b" l="l" r="r" t="t"/>
                <a:pathLst>
                  <a:path extrusionOk="0" h="877824" w="1558615">
                    <a:moveTo>
                      <a:pt x="385" y="0"/>
                    </a:moveTo>
                    <a:lnTo>
                      <a:pt x="268597" y="0"/>
                    </a:lnTo>
                    <a:lnTo>
                      <a:pt x="268403" y="14112"/>
                    </a:lnTo>
                    <a:cubicBezTo>
                      <a:pt x="269471" y="49856"/>
                      <a:pt x="275105" y="99244"/>
                      <a:pt x="286262" y="140235"/>
                    </a:cubicBezTo>
                    <a:cubicBezTo>
                      <a:pt x="301211" y="195110"/>
                      <a:pt x="311104" y="170087"/>
                      <a:pt x="308539" y="135406"/>
                    </a:cubicBezTo>
                    <a:cubicBezTo>
                      <a:pt x="307660" y="122318"/>
                      <a:pt x="306739" y="79907"/>
                      <a:pt x="305932" y="32005"/>
                    </a:cubicBezTo>
                    <a:lnTo>
                      <a:pt x="305432" y="0"/>
                    </a:lnTo>
                    <a:lnTo>
                      <a:pt x="1263840" y="0"/>
                    </a:lnTo>
                    <a:lnTo>
                      <a:pt x="1262808" y="30924"/>
                    </a:lnTo>
                    <a:cubicBezTo>
                      <a:pt x="1262808" y="60776"/>
                      <a:pt x="1267717" y="85580"/>
                      <a:pt x="1270136" y="115432"/>
                    </a:cubicBezTo>
                    <a:cubicBezTo>
                      <a:pt x="1272700" y="145284"/>
                      <a:pt x="1285085" y="58362"/>
                      <a:pt x="1285085" y="58362"/>
                    </a:cubicBezTo>
                    <a:cubicBezTo>
                      <a:pt x="1285085" y="58362"/>
                      <a:pt x="1285085" y="38730"/>
                      <a:pt x="1286167" y="11135"/>
                    </a:cubicBezTo>
                    <a:lnTo>
                      <a:pt x="1286721" y="0"/>
                    </a:lnTo>
                    <a:lnTo>
                      <a:pt x="1555066" y="0"/>
                    </a:lnTo>
                    <a:lnTo>
                      <a:pt x="1558424" y="21047"/>
                    </a:lnTo>
                    <a:cubicBezTo>
                      <a:pt x="1560916" y="63410"/>
                      <a:pt x="1538565" y="123114"/>
                      <a:pt x="1521270" y="145284"/>
                    </a:cubicBezTo>
                    <a:cubicBezTo>
                      <a:pt x="1503829" y="167673"/>
                      <a:pt x="1488953" y="262058"/>
                      <a:pt x="1476422" y="296739"/>
                    </a:cubicBezTo>
                    <a:cubicBezTo>
                      <a:pt x="1464111" y="331639"/>
                      <a:pt x="1474004" y="393758"/>
                      <a:pt x="1471439" y="435902"/>
                    </a:cubicBezTo>
                    <a:cubicBezTo>
                      <a:pt x="1471439" y="463559"/>
                      <a:pt x="1431721" y="460925"/>
                      <a:pt x="1431721" y="460925"/>
                    </a:cubicBezTo>
                    <a:lnTo>
                      <a:pt x="1421535" y="456974"/>
                    </a:lnTo>
                    <a:cubicBezTo>
                      <a:pt x="1403361" y="454121"/>
                      <a:pt x="1387019" y="448414"/>
                      <a:pt x="1387019" y="448414"/>
                    </a:cubicBezTo>
                    <a:lnTo>
                      <a:pt x="1362250" y="500435"/>
                    </a:lnTo>
                    <a:cubicBezTo>
                      <a:pt x="1362250" y="500435"/>
                      <a:pt x="1469021" y="649695"/>
                      <a:pt x="1501338" y="681962"/>
                    </a:cubicBezTo>
                    <a:cubicBezTo>
                      <a:pt x="1533655" y="714448"/>
                      <a:pt x="1498773" y="706985"/>
                      <a:pt x="1441687" y="784029"/>
                    </a:cubicBezTo>
                    <a:cubicBezTo>
                      <a:pt x="1384528" y="860854"/>
                      <a:pt x="1337335" y="840880"/>
                      <a:pt x="1337335" y="840880"/>
                    </a:cubicBezTo>
                    <a:cubicBezTo>
                      <a:pt x="1337335" y="840880"/>
                      <a:pt x="1337335" y="840880"/>
                      <a:pt x="1329860" y="846148"/>
                    </a:cubicBezTo>
                    <a:cubicBezTo>
                      <a:pt x="1328926" y="846751"/>
                      <a:pt x="1328613" y="853179"/>
                      <a:pt x="1328796" y="864168"/>
                    </a:cubicBezTo>
                    <a:lnTo>
                      <a:pt x="1329371" y="877824"/>
                    </a:lnTo>
                    <a:lnTo>
                      <a:pt x="788801" y="877824"/>
                    </a:lnTo>
                    <a:lnTo>
                      <a:pt x="784730" y="848563"/>
                    </a:lnTo>
                    <a:cubicBezTo>
                      <a:pt x="781936" y="823100"/>
                      <a:pt x="780690" y="801370"/>
                      <a:pt x="780690" y="801370"/>
                    </a:cubicBezTo>
                    <a:cubicBezTo>
                      <a:pt x="780690" y="801370"/>
                      <a:pt x="775084" y="834830"/>
                      <a:pt x="770210" y="864153"/>
                    </a:cubicBezTo>
                    <a:lnTo>
                      <a:pt x="767947" y="877824"/>
                    </a:lnTo>
                    <a:lnTo>
                      <a:pt x="287309" y="877824"/>
                    </a:lnTo>
                    <a:lnTo>
                      <a:pt x="286540" y="863564"/>
                    </a:lnTo>
                    <a:cubicBezTo>
                      <a:pt x="286359" y="860216"/>
                      <a:pt x="286262" y="858440"/>
                      <a:pt x="286262" y="858440"/>
                    </a:cubicBezTo>
                    <a:cubicBezTo>
                      <a:pt x="286262" y="858440"/>
                      <a:pt x="169452" y="853391"/>
                      <a:pt x="156921" y="850977"/>
                    </a:cubicBezTo>
                    <a:cubicBezTo>
                      <a:pt x="144536" y="848343"/>
                      <a:pt x="196639" y="624672"/>
                      <a:pt x="206752" y="575065"/>
                    </a:cubicBezTo>
                    <a:cubicBezTo>
                      <a:pt x="216645" y="525458"/>
                      <a:pt x="224119" y="527873"/>
                      <a:pt x="201769" y="522824"/>
                    </a:cubicBezTo>
                    <a:cubicBezTo>
                      <a:pt x="179711" y="517995"/>
                      <a:pt x="147980" y="471900"/>
                      <a:pt x="135229" y="435024"/>
                    </a:cubicBezTo>
                    <a:cubicBezTo>
                      <a:pt x="134203" y="436122"/>
                      <a:pt x="133177" y="437219"/>
                      <a:pt x="132225" y="438536"/>
                    </a:cubicBezTo>
                    <a:lnTo>
                      <a:pt x="134643" y="433488"/>
                    </a:lnTo>
                    <a:cubicBezTo>
                      <a:pt x="122332" y="396173"/>
                      <a:pt x="25308" y="150332"/>
                      <a:pt x="15415" y="93043"/>
                    </a:cubicBezTo>
                    <a:cubicBezTo>
                      <a:pt x="5375" y="35973"/>
                      <a:pt x="-1953" y="35973"/>
                      <a:pt x="465" y="1072"/>
                    </a:cubicBezTo>
                    <a:lnTo>
                      <a:pt x="385"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grpSp>
        <p:grpSp>
          <p:nvGrpSpPr>
            <p:cNvPr id="202" name="Google Shape;202;p22"/>
            <p:cNvGrpSpPr/>
            <p:nvPr/>
          </p:nvGrpSpPr>
          <p:grpSpPr>
            <a:xfrm>
              <a:off x="4830954" y="1756808"/>
              <a:ext cx="931775" cy="3386682"/>
              <a:chOff x="6379856" y="1857362"/>
              <a:chExt cx="1245521" cy="4526439"/>
            </a:xfrm>
          </p:grpSpPr>
          <p:sp>
            <p:nvSpPr>
              <p:cNvPr id="203" name="Google Shape;203;p22"/>
              <p:cNvSpPr/>
              <p:nvPr/>
            </p:nvSpPr>
            <p:spPr>
              <a:xfrm>
                <a:off x="6379856" y="2610229"/>
                <a:ext cx="1245521" cy="814822"/>
              </a:xfrm>
              <a:custGeom>
                <a:rect b="b" l="l" r="r" t="t"/>
                <a:pathLst>
                  <a:path extrusionOk="0" h="816864" w="1248643">
                    <a:moveTo>
                      <a:pt x="83169" y="0"/>
                    </a:moveTo>
                    <a:lnTo>
                      <a:pt x="874717" y="0"/>
                    </a:lnTo>
                    <a:lnTo>
                      <a:pt x="888781" y="17007"/>
                    </a:lnTo>
                    <a:cubicBezTo>
                      <a:pt x="927356" y="66717"/>
                      <a:pt x="1002025" y="180359"/>
                      <a:pt x="1097731" y="315535"/>
                    </a:cubicBezTo>
                    <a:cubicBezTo>
                      <a:pt x="1207109" y="470023"/>
                      <a:pt x="1243471" y="530753"/>
                      <a:pt x="1248118" y="585516"/>
                    </a:cubicBezTo>
                    <a:cubicBezTo>
                      <a:pt x="1252649" y="639640"/>
                      <a:pt x="1227672" y="661375"/>
                      <a:pt x="1181957" y="691633"/>
                    </a:cubicBezTo>
                    <a:cubicBezTo>
                      <a:pt x="1147889" y="714646"/>
                      <a:pt x="1056021" y="775416"/>
                      <a:pt x="1001703" y="814521"/>
                    </a:cubicBezTo>
                    <a:lnTo>
                      <a:pt x="998540" y="816864"/>
                    </a:lnTo>
                    <a:lnTo>
                      <a:pt x="211120" y="816864"/>
                    </a:lnTo>
                    <a:lnTo>
                      <a:pt x="205650" y="764202"/>
                    </a:lnTo>
                    <a:cubicBezTo>
                      <a:pt x="188826" y="687970"/>
                      <a:pt x="149824" y="628879"/>
                      <a:pt x="106999" y="524360"/>
                    </a:cubicBezTo>
                    <a:cubicBezTo>
                      <a:pt x="50423" y="385215"/>
                      <a:pt x="-2030" y="226252"/>
                      <a:pt x="61" y="123544"/>
                    </a:cubicBezTo>
                    <a:cubicBezTo>
                      <a:pt x="911" y="85268"/>
                      <a:pt x="27728" y="49120"/>
                      <a:pt x="62480" y="17168"/>
                    </a:cubicBezTo>
                    <a:lnTo>
                      <a:pt x="83169"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204" name="Google Shape;204;p22"/>
              <p:cNvSpPr/>
              <p:nvPr/>
            </p:nvSpPr>
            <p:spPr>
              <a:xfrm>
                <a:off x="6583762" y="4301911"/>
                <a:ext cx="775902" cy="2081890"/>
              </a:xfrm>
              <a:custGeom>
                <a:rect b="b" l="l" r="r" t="t"/>
                <a:pathLst>
                  <a:path extrusionOk="0" h="2087108" w="777847">
                    <a:moveTo>
                      <a:pt x="0" y="0"/>
                    </a:moveTo>
                    <a:lnTo>
                      <a:pt x="777847" y="0"/>
                    </a:lnTo>
                    <a:lnTo>
                      <a:pt x="775140" y="28284"/>
                    </a:lnTo>
                    <a:cubicBezTo>
                      <a:pt x="765846" y="128860"/>
                      <a:pt x="763639" y="394153"/>
                      <a:pt x="761315" y="435279"/>
                    </a:cubicBezTo>
                    <a:cubicBezTo>
                      <a:pt x="759166" y="477044"/>
                      <a:pt x="702183" y="489829"/>
                      <a:pt x="665588" y="498778"/>
                    </a:cubicBezTo>
                    <a:cubicBezTo>
                      <a:pt x="629516" y="507302"/>
                      <a:pt x="597510" y="529037"/>
                      <a:pt x="597510" y="529037"/>
                    </a:cubicBezTo>
                    <a:cubicBezTo>
                      <a:pt x="549704" y="552902"/>
                      <a:pt x="561264" y="550772"/>
                      <a:pt x="526818" y="781544"/>
                    </a:cubicBezTo>
                    <a:cubicBezTo>
                      <a:pt x="508405" y="870827"/>
                      <a:pt x="488132" y="990582"/>
                      <a:pt x="421913" y="1184065"/>
                    </a:cubicBezTo>
                    <a:cubicBezTo>
                      <a:pt x="355984" y="1377973"/>
                      <a:pt x="392637" y="1495384"/>
                      <a:pt x="408437" y="1614925"/>
                    </a:cubicBezTo>
                    <a:cubicBezTo>
                      <a:pt x="424120" y="1734467"/>
                      <a:pt x="572416" y="1797967"/>
                      <a:pt x="604190" y="1812670"/>
                    </a:cubicBezTo>
                    <a:cubicBezTo>
                      <a:pt x="636196" y="1828225"/>
                      <a:pt x="624753" y="1839306"/>
                      <a:pt x="563239" y="1839306"/>
                    </a:cubicBezTo>
                    <a:cubicBezTo>
                      <a:pt x="501841" y="1839306"/>
                      <a:pt x="371958" y="1835044"/>
                      <a:pt x="344773" y="1823963"/>
                    </a:cubicBezTo>
                    <a:cubicBezTo>
                      <a:pt x="317298" y="1812670"/>
                      <a:pt x="328858" y="1845485"/>
                      <a:pt x="328858" y="1919852"/>
                    </a:cubicBezTo>
                    <a:cubicBezTo>
                      <a:pt x="328858" y="1993580"/>
                      <a:pt x="267169" y="2041525"/>
                      <a:pt x="223836" y="2076471"/>
                    </a:cubicBezTo>
                    <a:cubicBezTo>
                      <a:pt x="180620" y="2111204"/>
                      <a:pt x="139843" y="2054523"/>
                      <a:pt x="94244" y="1998055"/>
                    </a:cubicBezTo>
                    <a:cubicBezTo>
                      <a:pt x="48762" y="1941587"/>
                      <a:pt x="128458" y="1734467"/>
                      <a:pt x="128458" y="1734467"/>
                    </a:cubicBezTo>
                    <a:cubicBezTo>
                      <a:pt x="130723" y="1719551"/>
                      <a:pt x="139843" y="1712945"/>
                      <a:pt x="139843" y="1712945"/>
                    </a:cubicBezTo>
                    <a:lnTo>
                      <a:pt x="125902" y="1710601"/>
                    </a:lnTo>
                    <a:cubicBezTo>
                      <a:pt x="125902" y="1710601"/>
                      <a:pt x="123694" y="1669689"/>
                      <a:pt x="123694" y="1601927"/>
                    </a:cubicBezTo>
                    <a:cubicBezTo>
                      <a:pt x="123694" y="1534592"/>
                      <a:pt x="94244" y="1567194"/>
                      <a:pt x="71184" y="1534592"/>
                    </a:cubicBezTo>
                    <a:cubicBezTo>
                      <a:pt x="28141" y="1455963"/>
                      <a:pt x="125902" y="1360287"/>
                      <a:pt x="153086" y="1349633"/>
                    </a:cubicBezTo>
                    <a:cubicBezTo>
                      <a:pt x="180620" y="1338765"/>
                      <a:pt x="158024" y="1177672"/>
                      <a:pt x="130723" y="1018709"/>
                    </a:cubicBezTo>
                    <a:cubicBezTo>
                      <a:pt x="103306" y="859960"/>
                      <a:pt x="196477" y="681180"/>
                      <a:pt x="198917" y="631318"/>
                    </a:cubicBezTo>
                    <a:cubicBezTo>
                      <a:pt x="201182" y="581456"/>
                      <a:pt x="133046" y="609583"/>
                      <a:pt x="78096" y="583374"/>
                    </a:cubicBezTo>
                    <a:cubicBezTo>
                      <a:pt x="23611" y="557377"/>
                      <a:pt x="30523" y="413544"/>
                      <a:pt x="30523" y="289954"/>
                    </a:cubicBezTo>
                    <a:cubicBezTo>
                      <a:pt x="30523" y="227733"/>
                      <a:pt x="22522" y="149903"/>
                      <a:pt x="11129" y="69968"/>
                    </a:cubicBezTo>
                    <a:lnTo>
                      <a:pt x="0"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205" name="Google Shape;205;p22"/>
              <p:cNvSpPr/>
              <p:nvPr/>
            </p:nvSpPr>
            <p:spPr>
              <a:xfrm>
                <a:off x="6462877" y="1857362"/>
                <a:ext cx="789569" cy="752319"/>
              </a:xfrm>
              <a:custGeom>
                <a:rect b="b" l="l" r="r" t="t"/>
                <a:pathLst>
                  <a:path extrusionOk="0" h="754205" w="791548">
                    <a:moveTo>
                      <a:pt x="390323" y="232"/>
                    </a:moveTo>
                    <a:cubicBezTo>
                      <a:pt x="460107" y="-2724"/>
                      <a:pt x="535345" y="22846"/>
                      <a:pt x="600518" y="59710"/>
                    </a:cubicBezTo>
                    <a:cubicBezTo>
                      <a:pt x="730052" y="133864"/>
                      <a:pt x="634209" y="329904"/>
                      <a:pt x="629504" y="371030"/>
                    </a:cubicBezTo>
                    <a:cubicBezTo>
                      <a:pt x="625089" y="412368"/>
                      <a:pt x="559218" y="538303"/>
                      <a:pt x="538423" y="582198"/>
                    </a:cubicBezTo>
                    <a:cubicBezTo>
                      <a:pt x="517977" y="625668"/>
                      <a:pt x="513736" y="632274"/>
                      <a:pt x="522740" y="658270"/>
                    </a:cubicBezTo>
                    <a:cubicBezTo>
                      <a:pt x="531917" y="684480"/>
                      <a:pt x="627470" y="686398"/>
                      <a:pt x="684338" y="697478"/>
                    </a:cubicBezTo>
                    <a:cubicBezTo>
                      <a:pt x="741379" y="708133"/>
                      <a:pt x="759386" y="719213"/>
                      <a:pt x="791334" y="753946"/>
                    </a:cubicBezTo>
                    <a:lnTo>
                      <a:pt x="791548" y="754205"/>
                    </a:lnTo>
                    <a:lnTo>
                      <a:pt x="0" y="754205"/>
                    </a:lnTo>
                    <a:lnTo>
                      <a:pt x="16040" y="740895"/>
                    </a:lnTo>
                    <a:cubicBezTo>
                      <a:pt x="66757" y="702326"/>
                      <a:pt x="120894" y="672440"/>
                      <a:pt x="135706" y="656139"/>
                    </a:cubicBezTo>
                    <a:cubicBezTo>
                      <a:pt x="165214" y="623537"/>
                      <a:pt x="183395" y="625668"/>
                      <a:pt x="185777" y="595197"/>
                    </a:cubicBezTo>
                    <a:lnTo>
                      <a:pt x="233466" y="519125"/>
                    </a:lnTo>
                    <a:cubicBezTo>
                      <a:pt x="249557" y="486523"/>
                      <a:pt x="208779" y="421105"/>
                      <a:pt x="190134" y="418974"/>
                    </a:cubicBezTo>
                    <a:cubicBezTo>
                      <a:pt x="171952" y="416843"/>
                      <a:pt x="176483" y="418974"/>
                      <a:pt x="176483" y="399157"/>
                    </a:cubicBezTo>
                    <a:cubicBezTo>
                      <a:pt x="176483" y="379979"/>
                      <a:pt x="174102" y="366768"/>
                      <a:pt x="155862" y="314136"/>
                    </a:cubicBezTo>
                    <a:cubicBezTo>
                      <a:pt x="137855" y="262142"/>
                      <a:pt x="183395" y="268748"/>
                      <a:pt x="183395" y="268748"/>
                    </a:cubicBezTo>
                    <a:cubicBezTo>
                      <a:pt x="185777" y="253406"/>
                      <a:pt x="169861" y="192676"/>
                      <a:pt x="212846" y="111916"/>
                    </a:cubicBezTo>
                    <a:cubicBezTo>
                      <a:pt x="256208" y="34672"/>
                      <a:pt x="320539" y="3189"/>
                      <a:pt x="390323" y="23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sp>
            <p:nvSpPr>
              <p:cNvPr id="206" name="Google Shape;206;p22"/>
              <p:cNvSpPr/>
              <p:nvPr/>
            </p:nvSpPr>
            <p:spPr>
              <a:xfrm>
                <a:off x="6518302" y="3425644"/>
                <a:ext cx="911330" cy="875629"/>
              </a:xfrm>
              <a:custGeom>
                <a:rect b="b" l="l" r="r" t="t"/>
                <a:pathLst>
                  <a:path extrusionOk="0" h="877824" w="913614">
                    <a:moveTo>
                      <a:pt x="72427" y="0"/>
                    </a:moveTo>
                    <a:lnTo>
                      <a:pt x="859847" y="0"/>
                    </a:lnTo>
                    <a:lnTo>
                      <a:pt x="839422" y="15128"/>
                    </a:lnTo>
                    <a:cubicBezTo>
                      <a:pt x="832897" y="20167"/>
                      <a:pt x="827856" y="24329"/>
                      <a:pt x="824741" y="27339"/>
                    </a:cubicBezTo>
                    <a:cubicBezTo>
                      <a:pt x="799648" y="51205"/>
                      <a:pt x="858954" y="173090"/>
                      <a:pt x="865692" y="216560"/>
                    </a:cubicBezTo>
                    <a:cubicBezTo>
                      <a:pt x="872489" y="259816"/>
                      <a:pt x="913614" y="375522"/>
                      <a:pt x="913614" y="375522"/>
                    </a:cubicBezTo>
                    <a:cubicBezTo>
                      <a:pt x="913614" y="375522"/>
                      <a:pt x="890670" y="399601"/>
                      <a:pt x="867842" y="416861"/>
                    </a:cubicBezTo>
                    <a:cubicBezTo>
                      <a:pt x="845130" y="434121"/>
                      <a:pt x="861336" y="475886"/>
                      <a:pt x="865692" y="551532"/>
                    </a:cubicBezTo>
                    <a:cubicBezTo>
                      <a:pt x="869090" y="608585"/>
                      <a:pt x="858373" y="723292"/>
                      <a:pt x="849029" y="819242"/>
                    </a:cubicBezTo>
                    <a:lnTo>
                      <a:pt x="843422" y="877824"/>
                    </a:lnTo>
                    <a:lnTo>
                      <a:pt x="65575" y="877824"/>
                    </a:lnTo>
                    <a:lnTo>
                      <a:pt x="57649" y="828001"/>
                    </a:lnTo>
                    <a:cubicBezTo>
                      <a:pt x="50834" y="788670"/>
                      <a:pt x="43747" y="750501"/>
                      <a:pt x="36965" y="715182"/>
                    </a:cubicBezTo>
                    <a:cubicBezTo>
                      <a:pt x="9316" y="573693"/>
                      <a:pt x="48002" y="506144"/>
                      <a:pt x="27439" y="504013"/>
                    </a:cubicBezTo>
                    <a:cubicBezTo>
                      <a:pt x="7109" y="501669"/>
                      <a:pt x="-1837" y="510406"/>
                      <a:pt x="312" y="464805"/>
                    </a:cubicBezTo>
                    <a:cubicBezTo>
                      <a:pt x="2520" y="418779"/>
                      <a:pt x="75709" y="157748"/>
                      <a:pt x="75709" y="31601"/>
                    </a:cubicBezTo>
                    <a:lnTo>
                      <a:pt x="72427"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Montserrat"/>
                  <a:ea typeface="Montserrat"/>
                  <a:cs typeface="Montserrat"/>
                  <a:sym typeface="Montserrat"/>
                </a:endParaRPr>
              </a:p>
            </p:txBody>
          </p:sp>
        </p:grpSp>
      </p:grpSp>
      <p:sp>
        <p:nvSpPr>
          <p:cNvPr id="207" name="Google Shape;207;p22"/>
          <p:cNvSpPr txBox="1"/>
          <p:nvPr>
            <p:ph type="title"/>
          </p:nvPr>
        </p:nvSpPr>
        <p:spPr>
          <a:xfrm>
            <a:off x="202125" y="385600"/>
            <a:ext cx="3699900" cy="1108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accent5"/>
                </a:solidFill>
              </a:rPr>
              <a:t>IDEAL CUSTOMER PROFILE </a:t>
            </a:r>
            <a:r>
              <a:rPr lang="en" sz="3000"/>
              <a:t>SEGMENT 3</a:t>
            </a:r>
            <a:endParaRPr sz="3000"/>
          </a:p>
        </p:txBody>
      </p:sp>
      <p:grpSp>
        <p:nvGrpSpPr>
          <p:cNvPr id="208" name="Google Shape;208;p22"/>
          <p:cNvGrpSpPr/>
          <p:nvPr/>
        </p:nvGrpSpPr>
        <p:grpSpPr>
          <a:xfrm>
            <a:off x="4270428" y="591553"/>
            <a:ext cx="948576" cy="674095"/>
            <a:chOff x="4379875" y="968600"/>
            <a:chExt cx="975600" cy="693300"/>
          </a:xfrm>
        </p:grpSpPr>
        <p:pic>
          <p:nvPicPr>
            <p:cNvPr id="209" name="Google Shape;209;p22"/>
            <p:cNvPicPr preferRelativeResize="0"/>
            <p:nvPr/>
          </p:nvPicPr>
          <p:blipFill>
            <a:blip r:embed="rId3">
              <a:alphaModFix/>
            </a:blip>
            <a:stretch>
              <a:fillRect/>
            </a:stretch>
          </p:blipFill>
          <p:spPr>
            <a:xfrm>
              <a:off x="4671800" y="968600"/>
              <a:ext cx="391749" cy="391749"/>
            </a:xfrm>
            <a:prstGeom prst="rect">
              <a:avLst/>
            </a:prstGeom>
            <a:noFill/>
            <a:ln>
              <a:noFill/>
            </a:ln>
          </p:spPr>
        </p:pic>
        <p:sp>
          <p:nvSpPr>
            <p:cNvPr id="210" name="Google Shape;210;p22"/>
            <p:cNvSpPr txBox="1"/>
            <p:nvPr/>
          </p:nvSpPr>
          <p:spPr>
            <a:xfrm>
              <a:off x="4379875" y="1297700"/>
              <a:ext cx="9756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INDUSTRY</a:t>
              </a:r>
              <a:endParaRPr sz="1100">
                <a:solidFill>
                  <a:schemeClr val="accent5"/>
                </a:solidFill>
                <a:latin typeface="Oswald Medium"/>
                <a:ea typeface="Oswald Medium"/>
                <a:cs typeface="Oswald Medium"/>
                <a:sym typeface="Oswald Medium"/>
              </a:endParaRPr>
            </a:p>
          </p:txBody>
        </p:sp>
      </p:grpSp>
      <p:grpSp>
        <p:nvGrpSpPr>
          <p:cNvPr id="211" name="Google Shape;211;p22"/>
          <p:cNvGrpSpPr/>
          <p:nvPr/>
        </p:nvGrpSpPr>
        <p:grpSpPr>
          <a:xfrm>
            <a:off x="4138292" y="3261778"/>
            <a:ext cx="1212847" cy="637792"/>
            <a:chOff x="4321000" y="2133700"/>
            <a:chExt cx="1247400" cy="655963"/>
          </a:xfrm>
        </p:grpSpPr>
        <p:pic>
          <p:nvPicPr>
            <p:cNvPr id="212" name="Google Shape;212;p22"/>
            <p:cNvPicPr preferRelativeResize="0"/>
            <p:nvPr/>
          </p:nvPicPr>
          <p:blipFill>
            <a:blip r:embed="rId4">
              <a:alphaModFix/>
            </a:blip>
            <a:stretch>
              <a:fillRect/>
            </a:stretch>
          </p:blipFill>
          <p:spPr>
            <a:xfrm>
              <a:off x="4730767" y="2133700"/>
              <a:ext cx="427866" cy="342298"/>
            </a:xfrm>
            <a:prstGeom prst="rect">
              <a:avLst/>
            </a:prstGeom>
            <a:noFill/>
            <a:ln>
              <a:noFill/>
            </a:ln>
          </p:spPr>
        </p:pic>
        <p:sp>
          <p:nvSpPr>
            <p:cNvPr id="213" name="Google Shape;213;p22"/>
            <p:cNvSpPr txBox="1"/>
            <p:nvPr/>
          </p:nvSpPr>
          <p:spPr>
            <a:xfrm>
              <a:off x="4321000" y="2425463"/>
              <a:ext cx="12474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NO. OF EMPLOYEES</a:t>
              </a:r>
              <a:endParaRPr sz="1100">
                <a:solidFill>
                  <a:schemeClr val="accent5"/>
                </a:solidFill>
                <a:latin typeface="Oswald Medium"/>
                <a:ea typeface="Oswald Medium"/>
                <a:cs typeface="Oswald Medium"/>
                <a:sym typeface="Oswald Medium"/>
              </a:endParaRPr>
            </a:p>
          </p:txBody>
        </p:sp>
      </p:grpSp>
      <p:grpSp>
        <p:nvGrpSpPr>
          <p:cNvPr id="214" name="Google Shape;214;p22"/>
          <p:cNvGrpSpPr/>
          <p:nvPr/>
        </p:nvGrpSpPr>
        <p:grpSpPr>
          <a:xfrm>
            <a:off x="4386375" y="4127778"/>
            <a:ext cx="716682" cy="704162"/>
            <a:chOff x="3932938" y="3468477"/>
            <a:chExt cx="737100" cy="724223"/>
          </a:xfrm>
        </p:grpSpPr>
        <p:pic>
          <p:nvPicPr>
            <p:cNvPr id="215" name="Google Shape;215;p22"/>
            <p:cNvPicPr preferRelativeResize="0"/>
            <p:nvPr/>
          </p:nvPicPr>
          <p:blipFill>
            <a:blip r:embed="rId5">
              <a:alphaModFix/>
            </a:blip>
            <a:stretch>
              <a:fillRect/>
            </a:stretch>
          </p:blipFill>
          <p:spPr>
            <a:xfrm>
              <a:off x="4094229" y="3468477"/>
              <a:ext cx="414495" cy="427873"/>
            </a:xfrm>
            <a:prstGeom prst="rect">
              <a:avLst/>
            </a:prstGeom>
            <a:noFill/>
            <a:ln>
              <a:noFill/>
            </a:ln>
          </p:spPr>
        </p:pic>
        <p:sp>
          <p:nvSpPr>
            <p:cNvPr id="216" name="Google Shape;216;p22"/>
            <p:cNvSpPr txBox="1"/>
            <p:nvPr/>
          </p:nvSpPr>
          <p:spPr>
            <a:xfrm>
              <a:off x="3932938" y="3828500"/>
              <a:ext cx="737100" cy="36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accent5"/>
                  </a:solidFill>
                  <a:latin typeface="Oswald Medium"/>
                  <a:ea typeface="Oswald Medium"/>
                  <a:cs typeface="Oswald Medium"/>
                  <a:sym typeface="Oswald Medium"/>
                </a:rPr>
                <a:t>LOCATION</a:t>
              </a:r>
              <a:endParaRPr sz="1100">
                <a:solidFill>
                  <a:schemeClr val="accent5"/>
                </a:solidFill>
                <a:latin typeface="Oswald Medium"/>
                <a:ea typeface="Oswald Medium"/>
                <a:cs typeface="Oswald Medium"/>
                <a:sym typeface="Oswald Medium"/>
              </a:endParaRPr>
            </a:p>
          </p:txBody>
        </p:sp>
      </p:grpSp>
      <p:grpSp>
        <p:nvGrpSpPr>
          <p:cNvPr id="217" name="Google Shape;217;p22"/>
          <p:cNvGrpSpPr/>
          <p:nvPr/>
        </p:nvGrpSpPr>
        <p:grpSpPr>
          <a:xfrm>
            <a:off x="4386375" y="2418097"/>
            <a:ext cx="716682" cy="615473"/>
            <a:chOff x="3932925" y="4225267"/>
            <a:chExt cx="737100" cy="633008"/>
          </a:xfrm>
        </p:grpSpPr>
        <p:pic>
          <p:nvPicPr>
            <p:cNvPr id="218" name="Google Shape;218;p22"/>
            <p:cNvPicPr preferRelativeResize="0"/>
            <p:nvPr/>
          </p:nvPicPr>
          <p:blipFill>
            <a:blip r:embed="rId6">
              <a:alphaModFix/>
            </a:blip>
            <a:stretch>
              <a:fillRect/>
            </a:stretch>
          </p:blipFill>
          <p:spPr>
            <a:xfrm>
              <a:off x="4087548" y="4225267"/>
              <a:ext cx="427866" cy="342298"/>
            </a:xfrm>
            <a:prstGeom prst="rect">
              <a:avLst/>
            </a:prstGeom>
            <a:noFill/>
            <a:ln>
              <a:noFill/>
            </a:ln>
          </p:spPr>
        </p:pic>
        <p:sp>
          <p:nvSpPr>
            <p:cNvPr id="219" name="Google Shape;219;p22"/>
            <p:cNvSpPr txBox="1"/>
            <p:nvPr/>
          </p:nvSpPr>
          <p:spPr>
            <a:xfrm>
              <a:off x="3932925" y="4494075"/>
              <a:ext cx="7371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REVENUE</a:t>
              </a:r>
              <a:endParaRPr sz="1100">
                <a:solidFill>
                  <a:schemeClr val="accent5"/>
                </a:solidFill>
                <a:latin typeface="Oswald Medium"/>
                <a:ea typeface="Oswald Medium"/>
                <a:cs typeface="Oswald Medium"/>
                <a:sym typeface="Oswald Medium"/>
              </a:endParaRPr>
            </a:p>
          </p:txBody>
        </p:sp>
      </p:grpSp>
      <p:sp>
        <p:nvSpPr>
          <p:cNvPr id="220" name="Google Shape;220;p22"/>
          <p:cNvSpPr txBox="1"/>
          <p:nvPr/>
        </p:nvSpPr>
        <p:spPr>
          <a:xfrm>
            <a:off x="5427350" y="4123746"/>
            <a:ext cx="3080400" cy="637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solidFill>
                  <a:schemeClr val="accent6"/>
                </a:solidFill>
                <a:latin typeface="IBM Plex Sans Medium"/>
                <a:ea typeface="IBM Plex Sans Medium"/>
                <a:cs typeface="IBM Plex Sans Medium"/>
                <a:sym typeface="IBM Plex Sans Medium"/>
              </a:rPr>
              <a:t>USA, Canada, Europe, Australia, Singapore, UAE</a:t>
            </a:r>
            <a:endParaRPr>
              <a:solidFill>
                <a:schemeClr val="accent6"/>
              </a:solidFill>
              <a:latin typeface="IBM Plex Sans Medium"/>
              <a:ea typeface="IBM Plex Sans Medium"/>
              <a:cs typeface="IBM Plex Sans Medium"/>
              <a:sym typeface="IBM Plex Sans Medium"/>
            </a:endParaRPr>
          </a:p>
        </p:txBody>
      </p:sp>
      <p:sp>
        <p:nvSpPr>
          <p:cNvPr id="221" name="Google Shape;221;p22"/>
          <p:cNvSpPr txBox="1"/>
          <p:nvPr/>
        </p:nvSpPr>
        <p:spPr>
          <a:xfrm>
            <a:off x="5427350" y="3168300"/>
            <a:ext cx="3139500" cy="6603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900">
                <a:solidFill>
                  <a:schemeClr val="accent6"/>
                </a:solidFill>
                <a:latin typeface="IBM Plex Sans"/>
                <a:ea typeface="IBM Plex Sans"/>
                <a:cs typeface="IBM Plex Sans"/>
                <a:sym typeface="IBM Plex Sans"/>
              </a:rPr>
              <a:t>30 to enterprise </a:t>
            </a:r>
            <a:endParaRPr b="1" sz="1900">
              <a:solidFill>
                <a:schemeClr val="accent6"/>
              </a:solidFill>
              <a:latin typeface="IBM Plex Sans"/>
              <a:ea typeface="IBM Plex Sans"/>
              <a:cs typeface="IBM Plex Sans"/>
              <a:sym typeface="IBM Plex Sans"/>
            </a:endParaRPr>
          </a:p>
          <a:p>
            <a:pPr indent="0" lvl="0" marL="0" rtl="0" algn="l">
              <a:lnSpc>
                <a:spcPct val="110000"/>
              </a:lnSpc>
              <a:spcBef>
                <a:spcPts val="0"/>
              </a:spcBef>
              <a:spcAft>
                <a:spcPts val="0"/>
              </a:spcAft>
              <a:buNone/>
            </a:pPr>
            <a:r>
              <a:rPr lang="en" sz="1000">
                <a:solidFill>
                  <a:schemeClr val="accent6"/>
                </a:solidFill>
                <a:latin typeface="IBM Plex Sans Medium"/>
                <a:ea typeface="IBM Plex Sans Medium"/>
                <a:cs typeface="IBM Plex Sans Medium"/>
                <a:sym typeface="IBM Plex Sans Medium"/>
              </a:rPr>
              <a:t>(tens of thousands)</a:t>
            </a:r>
            <a:endParaRPr b="1" sz="1900">
              <a:solidFill>
                <a:schemeClr val="accent6"/>
              </a:solidFill>
              <a:latin typeface="IBM Plex Sans"/>
              <a:ea typeface="IBM Plex Sans"/>
              <a:cs typeface="IBM Plex Sans"/>
              <a:sym typeface="IBM Plex Sans"/>
            </a:endParaRPr>
          </a:p>
        </p:txBody>
      </p:sp>
      <p:sp>
        <p:nvSpPr>
          <p:cNvPr id="222" name="Google Shape;222;p22"/>
          <p:cNvSpPr txBox="1"/>
          <p:nvPr/>
        </p:nvSpPr>
        <p:spPr>
          <a:xfrm>
            <a:off x="5427350" y="514049"/>
            <a:ext cx="3000000" cy="10944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sz="1600">
                <a:solidFill>
                  <a:schemeClr val="accent5"/>
                </a:solidFill>
                <a:latin typeface="IBM Plex Sans SemiBold"/>
                <a:ea typeface="IBM Plex Sans SemiBold"/>
                <a:cs typeface="IBM Plex Sans SemiBold"/>
                <a:sym typeface="IBM Plex Sans SemiBold"/>
              </a:rPr>
              <a:t>Traditional businesses with old models of selling</a:t>
            </a:r>
            <a:endParaRPr sz="1600">
              <a:solidFill>
                <a:schemeClr val="accent5"/>
              </a:solidFill>
              <a:latin typeface="IBM Plex Sans SemiBold"/>
              <a:ea typeface="IBM Plex Sans SemiBold"/>
              <a:cs typeface="IBM Plex Sans SemiBold"/>
              <a:sym typeface="IBM Plex Sans SemiBold"/>
            </a:endParaRPr>
          </a:p>
          <a:p>
            <a:pPr indent="0" lvl="0" marL="0" rtl="0" algn="l">
              <a:lnSpc>
                <a:spcPct val="110000"/>
              </a:lnSpc>
              <a:spcBef>
                <a:spcPts val="0"/>
              </a:spcBef>
              <a:spcAft>
                <a:spcPts val="0"/>
              </a:spcAft>
              <a:buNone/>
            </a:pPr>
            <a:r>
              <a:rPr lang="en" sz="900">
                <a:solidFill>
                  <a:schemeClr val="accent6"/>
                </a:solidFill>
                <a:latin typeface="IBM Plex Sans Medium"/>
                <a:ea typeface="IBM Plex Sans Medium"/>
                <a:cs typeface="IBM Plex Sans Medium"/>
                <a:sym typeface="IBM Plex Sans Medium"/>
              </a:rPr>
              <a:t> (e.g Real Estate, Insurance, Wealth Management)</a:t>
            </a:r>
            <a:endParaRPr sz="900">
              <a:solidFill>
                <a:schemeClr val="accent6"/>
              </a:solidFill>
              <a:latin typeface="IBM Plex Sans Medium"/>
              <a:ea typeface="IBM Plex Sans Medium"/>
              <a:cs typeface="IBM Plex Sans Medium"/>
              <a:sym typeface="IBM Plex Sans Medium"/>
            </a:endParaRPr>
          </a:p>
          <a:p>
            <a:pPr indent="0" lvl="0" marL="0" rtl="0" algn="l">
              <a:lnSpc>
                <a:spcPct val="110000"/>
              </a:lnSpc>
              <a:spcBef>
                <a:spcPts val="0"/>
              </a:spcBef>
              <a:spcAft>
                <a:spcPts val="0"/>
              </a:spcAft>
              <a:buNone/>
            </a:pPr>
            <a:r>
              <a:t/>
            </a:r>
            <a:endParaRPr>
              <a:solidFill>
                <a:schemeClr val="accent6"/>
              </a:solidFill>
              <a:latin typeface="IBM Plex Sans Medium"/>
              <a:ea typeface="IBM Plex Sans Medium"/>
              <a:cs typeface="IBM Plex Sans Medium"/>
              <a:sym typeface="IBM Plex Sans Medium"/>
            </a:endParaRPr>
          </a:p>
        </p:txBody>
      </p:sp>
      <p:sp>
        <p:nvSpPr>
          <p:cNvPr id="223" name="Google Shape;223;p22"/>
          <p:cNvSpPr txBox="1"/>
          <p:nvPr/>
        </p:nvSpPr>
        <p:spPr>
          <a:xfrm>
            <a:off x="5427350" y="1490863"/>
            <a:ext cx="3000000" cy="637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solidFill>
                  <a:schemeClr val="accent6"/>
                </a:solidFill>
                <a:latin typeface="IBM Plex Sans Medium"/>
                <a:ea typeface="IBM Plex Sans Medium"/>
                <a:cs typeface="IBM Plex Sans Medium"/>
                <a:sym typeface="IBM Plex Sans Medium"/>
              </a:rPr>
              <a:t>Sales Enablement leaders, Sales leaders, Regional leaders</a:t>
            </a:r>
            <a:endParaRPr>
              <a:solidFill>
                <a:schemeClr val="accent6"/>
              </a:solidFill>
              <a:latin typeface="IBM Plex Sans Medium"/>
              <a:ea typeface="IBM Plex Sans Medium"/>
              <a:cs typeface="IBM Plex Sans Medium"/>
              <a:sym typeface="IBM Plex Sans Medium"/>
            </a:endParaRPr>
          </a:p>
        </p:txBody>
      </p:sp>
      <p:sp>
        <p:nvSpPr>
          <p:cNvPr id="224" name="Google Shape;224;p22"/>
          <p:cNvSpPr txBox="1"/>
          <p:nvPr/>
        </p:nvSpPr>
        <p:spPr>
          <a:xfrm>
            <a:off x="5427350" y="2383750"/>
            <a:ext cx="1354800" cy="4770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900">
                <a:solidFill>
                  <a:schemeClr val="accent6"/>
                </a:solidFill>
                <a:latin typeface="IBM Plex Sans"/>
                <a:ea typeface="IBM Plex Sans"/>
                <a:cs typeface="IBM Plex Sans"/>
                <a:sym typeface="IBM Plex Sans"/>
              </a:rPr>
              <a:t>Over $3M</a:t>
            </a:r>
            <a:endParaRPr sz="1000">
              <a:solidFill>
                <a:schemeClr val="accent6"/>
              </a:solidFill>
              <a:latin typeface="IBM Plex Sans"/>
              <a:ea typeface="IBM Plex Sans"/>
              <a:cs typeface="IBM Plex Sans"/>
              <a:sym typeface="IBM Plex Sans"/>
            </a:endParaRPr>
          </a:p>
        </p:txBody>
      </p:sp>
      <p:grpSp>
        <p:nvGrpSpPr>
          <p:cNvPr id="225" name="Google Shape;225;p22"/>
          <p:cNvGrpSpPr/>
          <p:nvPr/>
        </p:nvGrpSpPr>
        <p:grpSpPr>
          <a:xfrm>
            <a:off x="4270428" y="1493856"/>
            <a:ext cx="948576" cy="696033"/>
            <a:chOff x="2241075" y="3895363"/>
            <a:chExt cx="975600" cy="715863"/>
          </a:xfrm>
        </p:grpSpPr>
        <p:pic>
          <p:nvPicPr>
            <p:cNvPr id="226" name="Google Shape;226;p22"/>
            <p:cNvPicPr preferRelativeResize="0"/>
            <p:nvPr/>
          </p:nvPicPr>
          <p:blipFill>
            <a:blip r:embed="rId7">
              <a:alphaModFix/>
            </a:blip>
            <a:stretch>
              <a:fillRect/>
            </a:stretch>
          </p:blipFill>
          <p:spPr>
            <a:xfrm>
              <a:off x="2521625" y="3895363"/>
              <a:ext cx="414500" cy="427873"/>
            </a:xfrm>
            <a:prstGeom prst="rect">
              <a:avLst/>
            </a:prstGeom>
            <a:noFill/>
            <a:ln>
              <a:noFill/>
            </a:ln>
          </p:spPr>
        </p:pic>
        <p:sp>
          <p:nvSpPr>
            <p:cNvPr id="227" name="Google Shape;227;p22"/>
            <p:cNvSpPr txBox="1"/>
            <p:nvPr/>
          </p:nvSpPr>
          <p:spPr>
            <a:xfrm>
              <a:off x="2241075" y="4247025"/>
              <a:ext cx="975600" cy="36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5"/>
                  </a:solidFill>
                  <a:latin typeface="Oswald Medium"/>
                  <a:ea typeface="Oswald Medium"/>
                  <a:cs typeface="Oswald Medium"/>
                  <a:sym typeface="Oswald Medium"/>
                </a:rPr>
                <a:t>PERSONA</a:t>
              </a:r>
              <a:endParaRPr sz="1100">
                <a:solidFill>
                  <a:schemeClr val="accent5"/>
                </a:solidFill>
                <a:latin typeface="Oswald Medium"/>
                <a:ea typeface="Oswald Medium"/>
                <a:cs typeface="Oswald Medium"/>
                <a:sym typeface="Oswald Medium"/>
              </a:endParaRPr>
            </a:p>
          </p:txBody>
        </p:sp>
      </p:grpSp>
      <p:pic>
        <p:nvPicPr>
          <p:cNvPr id="228" name="Google Shape;228;p22"/>
          <p:cNvPicPr preferRelativeResize="0"/>
          <p:nvPr/>
        </p:nvPicPr>
        <p:blipFill>
          <a:blip r:embed="rId8">
            <a:alphaModFix/>
          </a:blip>
          <a:stretch>
            <a:fillRect/>
          </a:stretch>
        </p:blipFill>
        <p:spPr>
          <a:xfrm>
            <a:off x="2453525" y="1886525"/>
            <a:ext cx="1041200" cy="832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2" name="Shape 232"/>
        <p:cNvGrpSpPr/>
        <p:nvPr/>
      </p:nvGrpSpPr>
      <p:grpSpPr>
        <a:xfrm>
          <a:off x="0" y="0"/>
          <a:ext cx="0" cy="0"/>
          <a:chOff x="0" y="0"/>
          <a:chExt cx="0" cy="0"/>
        </a:xfrm>
      </p:grpSpPr>
      <p:sp>
        <p:nvSpPr>
          <p:cNvPr id="233" name="Google Shape;233;p23"/>
          <p:cNvSpPr txBox="1"/>
          <p:nvPr>
            <p:ph type="title"/>
          </p:nvPr>
        </p:nvSpPr>
        <p:spPr>
          <a:xfrm>
            <a:off x="3542750" y="1976400"/>
            <a:ext cx="5720400" cy="21549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latin typeface="Oswald Medium"/>
                <a:ea typeface="Oswald Medium"/>
                <a:cs typeface="Oswald Medium"/>
                <a:sym typeface="Oswald Medium"/>
              </a:rPr>
              <a:t>TRIGGERS</a:t>
            </a:r>
            <a:r>
              <a:rPr lang="en" sz="6400">
                <a:latin typeface="Oswald Medium"/>
                <a:ea typeface="Oswald Medium"/>
                <a:cs typeface="Oswald Medium"/>
                <a:sym typeface="Oswald Medium"/>
              </a:rPr>
              <a:t> &amp; </a:t>
            </a:r>
            <a:r>
              <a:rPr lang="en">
                <a:solidFill>
                  <a:schemeClr val="dk2"/>
                </a:solidFill>
                <a:latin typeface="Oswald Medium"/>
                <a:ea typeface="Oswald Medium"/>
                <a:cs typeface="Oswald Medium"/>
                <a:sym typeface="Oswald Medium"/>
              </a:rPr>
              <a:t>PROSPECTING</a:t>
            </a:r>
            <a:endParaRPr sz="6400">
              <a:solidFill>
                <a:schemeClr val="dk2"/>
              </a:solidFill>
              <a:latin typeface="Oswald Medium"/>
              <a:ea typeface="Oswald Medium"/>
              <a:cs typeface="Oswald Medium"/>
              <a:sym typeface="Oswald Medium"/>
            </a:endParaRPr>
          </a:p>
        </p:txBody>
      </p:sp>
      <p:sp>
        <p:nvSpPr>
          <p:cNvPr id="234" name="Google Shape;234;p23"/>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3"/>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6" name="Google Shape;236;p23"/>
          <p:cNvPicPr preferRelativeResize="0"/>
          <p:nvPr/>
        </p:nvPicPr>
        <p:blipFill>
          <a:blip r:embed="rId3">
            <a:alphaModFix/>
          </a:blip>
          <a:stretch>
            <a:fillRect/>
          </a:stretch>
        </p:blipFill>
        <p:spPr>
          <a:xfrm>
            <a:off x="1080792" y="1110907"/>
            <a:ext cx="1103049" cy="1138637"/>
          </a:xfrm>
          <a:prstGeom prst="rect">
            <a:avLst/>
          </a:prstGeom>
          <a:noFill/>
          <a:ln>
            <a:noFill/>
          </a:ln>
        </p:spPr>
      </p:pic>
      <p:sp>
        <p:nvSpPr>
          <p:cNvPr id="237" name="Google Shape;237;p23"/>
          <p:cNvSpPr txBox="1"/>
          <p:nvPr/>
        </p:nvSpPr>
        <p:spPr>
          <a:xfrm>
            <a:off x="3562825" y="4010175"/>
            <a:ext cx="514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How to reach out to prospects with purpose</a:t>
            </a:r>
            <a:endParaRPr>
              <a:solidFill>
                <a:schemeClr val="lt1"/>
              </a:solidFill>
              <a:latin typeface="IBM Plex Sans"/>
              <a:ea typeface="IBM Plex Sans"/>
              <a:cs typeface="IBM Plex Sans"/>
              <a:sym typeface="IBM Plex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 name="Shape 241"/>
        <p:cNvGrpSpPr/>
        <p:nvPr/>
      </p:nvGrpSpPr>
      <p:grpSpPr>
        <a:xfrm>
          <a:off x="0" y="0"/>
          <a:ext cx="0" cy="0"/>
          <a:chOff x="0" y="0"/>
          <a:chExt cx="0" cy="0"/>
        </a:xfrm>
      </p:grpSpPr>
      <p:sp>
        <p:nvSpPr>
          <p:cNvPr id="242" name="Google Shape;242;p24"/>
          <p:cNvSpPr txBox="1"/>
          <p:nvPr>
            <p:ph type="title"/>
          </p:nvPr>
        </p:nvSpPr>
        <p:spPr>
          <a:xfrm>
            <a:off x="593850" y="1370675"/>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OBSERVATIONS</a:t>
            </a:r>
            <a:endParaRPr sz="3600">
              <a:solidFill>
                <a:schemeClr val="accent6"/>
              </a:solidFill>
            </a:endParaRPr>
          </a:p>
          <a:p>
            <a:pPr indent="0" lvl="0" marL="0" rtl="0" algn="l">
              <a:spcBef>
                <a:spcPts val="0"/>
              </a:spcBef>
              <a:spcAft>
                <a:spcPts val="0"/>
              </a:spcAft>
              <a:buNone/>
            </a:pPr>
            <a:r>
              <a:rPr lang="en" sz="3600">
                <a:solidFill>
                  <a:schemeClr val="accent5"/>
                </a:solidFill>
              </a:rPr>
              <a:t>&amp; TRIGGERS</a:t>
            </a:r>
            <a:endParaRPr sz="3600">
              <a:solidFill>
                <a:schemeClr val="accent5"/>
              </a:solidFill>
            </a:endParaRPr>
          </a:p>
        </p:txBody>
      </p:sp>
      <p:sp>
        <p:nvSpPr>
          <p:cNvPr id="243" name="Google Shape;243;p24"/>
          <p:cNvSpPr txBox="1"/>
          <p:nvPr>
            <p:ph type="title"/>
          </p:nvPr>
        </p:nvSpPr>
        <p:spPr>
          <a:xfrm>
            <a:off x="593850" y="2663675"/>
            <a:ext cx="4601700" cy="1477500"/>
          </a:xfrm>
          <a:prstGeom prst="rect">
            <a:avLst/>
          </a:prstGeom>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200">
                <a:solidFill>
                  <a:srgbClr val="434343"/>
                </a:solidFill>
                <a:latin typeface="Roboto"/>
                <a:ea typeface="Roboto"/>
                <a:cs typeface="Roboto"/>
                <a:sym typeface="Roboto"/>
              </a:rPr>
              <a:t>The first thing someone thinks when you reach out to them is “why is this person contacting me?” Triggers are compelling events that are happening at a company or with a lead that means it may be good timing to speak to them and help answer “why” you are contacting them.</a:t>
            </a:r>
            <a:endParaRPr sz="1200">
              <a:solidFill>
                <a:srgbClr val="434343"/>
              </a:solidFill>
              <a:latin typeface="Roboto"/>
              <a:ea typeface="Roboto"/>
              <a:cs typeface="Roboto"/>
              <a:sym typeface="Roboto"/>
            </a:endParaRPr>
          </a:p>
        </p:txBody>
      </p:sp>
      <p:pic>
        <p:nvPicPr>
          <p:cNvPr id="244" name="Google Shape;244;p24"/>
          <p:cNvPicPr preferRelativeResize="0"/>
          <p:nvPr/>
        </p:nvPicPr>
        <p:blipFill>
          <a:blip r:embed="rId3">
            <a:alphaModFix/>
          </a:blip>
          <a:stretch>
            <a:fillRect/>
          </a:stretch>
        </p:blipFill>
        <p:spPr>
          <a:xfrm>
            <a:off x="6154422" y="2057453"/>
            <a:ext cx="2989576" cy="30860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25"/>
          <p:cNvSpPr/>
          <p:nvPr/>
        </p:nvSpPr>
        <p:spPr>
          <a:xfrm>
            <a:off x="10300" y="10450"/>
            <a:ext cx="4561800" cy="5143500"/>
          </a:xfrm>
          <a:prstGeom prst="rect">
            <a:avLst/>
          </a:prstGeom>
          <a:solidFill>
            <a:srgbClr val="E3E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type="title"/>
          </p:nvPr>
        </p:nvSpPr>
        <p:spPr>
          <a:xfrm>
            <a:off x="427600" y="1520825"/>
            <a:ext cx="3708300" cy="554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accent6"/>
                </a:solidFill>
              </a:rPr>
              <a:t>COMPANY </a:t>
            </a:r>
            <a:r>
              <a:rPr lang="en" sz="2400">
                <a:solidFill>
                  <a:schemeClr val="accent5"/>
                </a:solidFill>
              </a:rPr>
              <a:t>OBSERVATIONS</a:t>
            </a:r>
            <a:endParaRPr sz="2400">
              <a:solidFill>
                <a:schemeClr val="accent5"/>
              </a:solidFill>
            </a:endParaRPr>
          </a:p>
        </p:txBody>
      </p:sp>
      <p:sp>
        <p:nvSpPr>
          <p:cNvPr id="251" name="Google Shape;251;p25"/>
          <p:cNvSpPr txBox="1"/>
          <p:nvPr>
            <p:ph type="title"/>
          </p:nvPr>
        </p:nvSpPr>
        <p:spPr>
          <a:xfrm>
            <a:off x="198463" y="2356125"/>
            <a:ext cx="3999900" cy="2630400"/>
          </a:xfrm>
          <a:prstGeom prst="rect">
            <a:avLst/>
          </a:prstGeom>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accent6"/>
              </a:buClr>
              <a:buSzPts val="1400"/>
              <a:buFont typeface="IBM Plex Sans"/>
              <a:buChar char="●"/>
            </a:pPr>
            <a:r>
              <a:rPr lang="en" sz="1400">
                <a:solidFill>
                  <a:schemeClr val="accent6"/>
                </a:solidFill>
                <a:latin typeface="IBM Plex Sans"/>
                <a:ea typeface="IBM Plex Sans"/>
                <a:cs typeface="IBM Plex Sans"/>
                <a:sym typeface="IBM Plex Sans"/>
              </a:rPr>
              <a:t>Company is hiring sales reps - they want to help them hit target and be fulfilled in their role so they don’t move on</a:t>
            </a:r>
            <a:endParaRPr sz="1400">
              <a:solidFill>
                <a:schemeClr val="accent6"/>
              </a:solidFill>
              <a:latin typeface="IBM Plex Sans"/>
              <a:ea typeface="IBM Plex Sans"/>
              <a:cs typeface="IBM Plex Sans"/>
              <a:sym typeface="IBM Plex Sans"/>
            </a:endParaRPr>
          </a:p>
          <a:p>
            <a:pPr indent="0" lvl="0" marL="457200" rtl="0" algn="l">
              <a:lnSpc>
                <a:spcPct val="115000"/>
              </a:lnSpc>
              <a:spcBef>
                <a:spcPts val="0"/>
              </a:spcBef>
              <a:spcAft>
                <a:spcPts val="0"/>
              </a:spcAft>
              <a:buNone/>
            </a:pPr>
            <a:r>
              <a:t/>
            </a:r>
            <a:endParaRPr sz="1400">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sz="1400">
                <a:solidFill>
                  <a:schemeClr val="accent6"/>
                </a:solidFill>
                <a:latin typeface="IBM Plex Sans"/>
                <a:ea typeface="IBM Plex Sans"/>
                <a:cs typeface="IBM Plex Sans"/>
                <a:sym typeface="IBM Plex Sans"/>
              </a:rPr>
              <a:t>Company has grown its sales team headcount in the last year</a:t>
            </a:r>
            <a:endParaRPr sz="1400">
              <a:solidFill>
                <a:schemeClr val="accent6"/>
              </a:solidFill>
              <a:latin typeface="IBM Plex Sans"/>
              <a:ea typeface="IBM Plex Sans"/>
              <a:cs typeface="IBM Plex Sans"/>
              <a:sym typeface="IBM Plex Sans"/>
            </a:endParaRPr>
          </a:p>
          <a:p>
            <a:pPr indent="0" lvl="0" marL="457200" rtl="0" algn="l">
              <a:lnSpc>
                <a:spcPct val="115000"/>
              </a:lnSpc>
              <a:spcBef>
                <a:spcPts val="0"/>
              </a:spcBef>
              <a:spcAft>
                <a:spcPts val="0"/>
              </a:spcAft>
              <a:buNone/>
            </a:pPr>
            <a:r>
              <a:t/>
            </a:r>
            <a:endParaRPr sz="1400">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sz="1400">
                <a:solidFill>
                  <a:schemeClr val="accent6"/>
                </a:solidFill>
                <a:latin typeface="IBM Plex Sans"/>
                <a:ea typeface="IBM Plex Sans"/>
                <a:cs typeface="IBM Plex Sans"/>
                <a:sym typeface="IBM Plex Sans"/>
              </a:rPr>
              <a:t>Company is using sales tech like Gong, HubSpot, SalesLoft, Outreach but don’t want the team to become robots with it</a:t>
            </a:r>
            <a:endParaRPr sz="1400">
              <a:solidFill>
                <a:schemeClr val="accent6"/>
              </a:solidFill>
              <a:latin typeface="IBM Plex Sans"/>
              <a:ea typeface="IBM Plex Sans"/>
              <a:cs typeface="IBM Plex Sans"/>
              <a:sym typeface="IBM Plex Sans"/>
            </a:endParaRPr>
          </a:p>
        </p:txBody>
      </p:sp>
      <p:sp>
        <p:nvSpPr>
          <p:cNvPr id="252" name="Google Shape;252;p25"/>
          <p:cNvSpPr txBox="1"/>
          <p:nvPr>
            <p:ph type="title"/>
          </p:nvPr>
        </p:nvSpPr>
        <p:spPr>
          <a:xfrm>
            <a:off x="4966650" y="2356125"/>
            <a:ext cx="3798300" cy="2876700"/>
          </a:xfrm>
          <a:prstGeom prst="rect">
            <a:avLst/>
          </a:prstGeom>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accent6"/>
              </a:buClr>
              <a:buSzPts val="1400"/>
              <a:buFont typeface="IBM Plex Sans"/>
              <a:buChar char="●"/>
            </a:pPr>
            <a:r>
              <a:rPr lang="en" sz="1400">
                <a:solidFill>
                  <a:schemeClr val="accent6"/>
                </a:solidFill>
                <a:latin typeface="IBM Plex Sans"/>
                <a:ea typeface="IBM Plex Sans"/>
                <a:cs typeface="IBM Plex Sans"/>
                <a:sym typeface="IBM Plex Sans"/>
              </a:rPr>
              <a:t>Lead is posting content on LinkedIn</a:t>
            </a:r>
            <a:endParaRPr sz="1400">
              <a:solidFill>
                <a:schemeClr val="accent6"/>
              </a:solidFill>
              <a:latin typeface="IBM Plex Sans"/>
              <a:ea typeface="IBM Plex Sans"/>
              <a:cs typeface="IBM Plex Sans"/>
              <a:sym typeface="IBM Plex Sans"/>
            </a:endParaRPr>
          </a:p>
          <a:p>
            <a:pPr indent="0" lvl="0" marL="457200" rtl="0" algn="l">
              <a:lnSpc>
                <a:spcPct val="115000"/>
              </a:lnSpc>
              <a:spcBef>
                <a:spcPts val="0"/>
              </a:spcBef>
              <a:spcAft>
                <a:spcPts val="0"/>
              </a:spcAft>
              <a:buNone/>
            </a:pPr>
            <a:r>
              <a:t/>
            </a:r>
            <a:endParaRPr sz="1400">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sz="1400">
                <a:solidFill>
                  <a:schemeClr val="accent6"/>
                </a:solidFill>
                <a:latin typeface="IBM Plex Sans"/>
                <a:ea typeface="IBM Plex Sans"/>
                <a:cs typeface="IBM Plex Sans"/>
                <a:sym typeface="IBM Plex Sans"/>
              </a:rPr>
              <a:t>Lead is new in the role or has recently been promoted</a:t>
            </a:r>
            <a:endParaRPr sz="1400">
              <a:solidFill>
                <a:schemeClr val="accent6"/>
              </a:solidFill>
              <a:latin typeface="IBM Plex Sans"/>
              <a:ea typeface="IBM Plex Sans"/>
              <a:cs typeface="IBM Plex Sans"/>
              <a:sym typeface="IBM Plex Sans"/>
            </a:endParaRPr>
          </a:p>
          <a:p>
            <a:pPr indent="0" lvl="0" marL="457200" rtl="0" algn="l">
              <a:lnSpc>
                <a:spcPct val="115000"/>
              </a:lnSpc>
              <a:spcBef>
                <a:spcPts val="0"/>
              </a:spcBef>
              <a:spcAft>
                <a:spcPts val="0"/>
              </a:spcAft>
              <a:buNone/>
            </a:pPr>
            <a:r>
              <a:t/>
            </a:r>
            <a:endParaRPr sz="1400">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sz="1400">
                <a:solidFill>
                  <a:schemeClr val="accent6"/>
                </a:solidFill>
                <a:latin typeface="IBM Plex Sans"/>
                <a:ea typeface="IBM Plex Sans"/>
                <a:cs typeface="IBM Plex Sans"/>
                <a:sym typeface="IBM Plex Sans"/>
              </a:rPr>
              <a:t>Lead is talking at a webinar or an event</a:t>
            </a:r>
            <a:endParaRPr sz="1400">
              <a:solidFill>
                <a:schemeClr val="accent6"/>
              </a:solidFill>
              <a:latin typeface="IBM Plex Sans"/>
              <a:ea typeface="IBM Plex Sans"/>
              <a:cs typeface="IBM Plex Sans"/>
              <a:sym typeface="IBM Plex Sans"/>
            </a:endParaRPr>
          </a:p>
          <a:p>
            <a:pPr indent="0" lvl="0" marL="457200" rtl="0" algn="l">
              <a:lnSpc>
                <a:spcPct val="115000"/>
              </a:lnSpc>
              <a:spcBef>
                <a:spcPts val="0"/>
              </a:spcBef>
              <a:spcAft>
                <a:spcPts val="0"/>
              </a:spcAft>
              <a:buNone/>
            </a:pPr>
            <a:r>
              <a:t/>
            </a:r>
            <a:endParaRPr sz="1400">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sz="1400">
                <a:solidFill>
                  <a:schemeClr val="accent6"/>
                </a:solidFill>
                <a:latin typeface="IBM Plex Sans"/>
                <a:ea typeface="IBM Plex Sans"/>
                <a:cs typeface="IBM Plex Sans"/>
                <a:sym typeface="IBM Plex Sans"/>
              </a:rPr>
              <a:t>Lead has recently received an award/recognition</a:t>
            </a:r>
            <a:endParaRPr sz="1400">
              <a:solidFill>
                <a:schemeClr val="accent6"/>
              </a:solidFill>
              <a:latin typeface="IBM Plex Sans"/>
              <a:ea typeface="IBM Plex Sans"/>
              <a:cs typeface="IBM Plex Sans"/>
              <a:sym typeface="IBM Plex Sans"/>
            </a:endParaRPr>
          </a:p>
          <a:p>
            <a:pPr indent="0" lvl="0" marL="457200" rtl="0" algn="l">
              <a:lnSpc>
                <a:spcPct val="150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457200" rtl="0" algn="l">
              <a:lnSpc>
                <a:spcPct val="150000"/>
              </a:lnSpc>
              <a:spcBef>
                <a:spcPts val="0"/>
              </a:spcBef>
              <a:spcAft>
                <a:spcPts val="0"/>
              </a:spcAft>
              <a:buNone/>
            </a:pPr>
            <a:r>
              <a:t/>
            </a:r>
            <a:endParaRPr sz="1200">
              <a:solidFill>
                <a:schemeClr val="accent6"/>
              </a:solidFill>
              <a:latin typeface="IBM Plex Sans"/>
              <a:ea typeface="IBM Plex Sans"/>
              <a:cs typeface="IBM Plex Sans"/>
              <a:sym typeface="IBM Plex Sans"/>
            </a:endParaRPr>
          </a:p>
        </p:txBody>
      </p:sp>
      <p:pic>
        <p:nvPicPr>
          <p:cNvPr id="253" name="Google Shape;253;p25"/>
          <p:cNvPicPr preferRelativeResize="0"/>
          <p:nvPr/>
        </p:nvPicPr>
        <p:blipFill>
          <a:blip r:embed="rId3">
            <a:alphaModFix/>
          </a:blip>
          <a:stretch>
            <a:fillRect/>
          </a:stretch>
        </p:blipFill>
        <p:spPr>
          <a:xfrm>
            <a:off x="2048775" y="858275"/>
            <a:ext cx="484837" cy="554099"/>
          </a:xfrm>
          <a:prstGeom prst="rect">
            <a:avLst/>
          </a:prstGeom>
          <a:noFill/>
          <a:ln>
            <a:noFill/>
          </a:ln>
        </p:spPr>
      </p:pic>
      <p:pic>
        <p:nvPicPr>
          <p:cNvPr id="254" name="Google Shape;254;p25"/>
          <p:cNvPicPr preferRelativeResize="0"/>
          <p:nvPr/>
        </p:nvPicPr>
        <p:blipFill>
          <a:blip r:embed="rId4">
            <a:alphaModFix/>
          </a:blip>
          <a:stretch>
            <a:fillRect/>
          </a:stretch>
        </p:blipFill>
        <p:spPr>
          <a:xfrm>
            <a:off x="6749800" y="858275"/>
            <a:ext cx="536784" cy="554099"/>
          </a:xfrm>
          <a:prstGeom prst="rect">
            <a:avLst/>
          </a:prstGeom>
          <a:noFill/>
          <a:ln>
            <a:noFill/>
          </a:ln>
        </p:spPr>
      </p:pic>
      <p:sp>
        <p:nvSpPr>
          <p:cNvPr id="255" name="Google Shape;255;p25"/>
          <p:cNvSpPr txBox="1"/>
          <p:nvPr>
            <p:ph type="title"/>
          </p:nvPr>
        </p:nvSpPr>
        <p:spPr>
          <a:xfrm>
            <a:off x="5289325" y="1520825"/>
            <a:ext cx="3406800" cy="554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accent6"/>
                </a:solidFill>
              </a:rPr>
              <a:t>PERSONAL </a:t>
            </a:r>
            <a:r>
              <a:rPr lang="en" sz="2400">
                <a:solidFill>
                  <a:schemeClr val="accent5"/>
                </a:solidFill>
              </a:rPr>
              <a:t>OBSERVATIONS</a:t>
            </a:r>
            <a:endParaRPr sz="2400">
              <a:solidFill>
                <a:schemeClr val="accent5"/>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6"/>
          <p:cNvSpPr txBox="1"/>
          <p:nvPr>
            <p:ph type="title"/>
          </p:nvPr>
        </p:nvSpPr>
        <p:spPr>
          <a:xfrm>
            <a:off x="178100" y="247125"/>
            <a:ext cx="8127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OUTREACH GUIDELINE: </a:t>
            </a:r>
            <a:r>
              <a:rPr lang="en" sz="1800">
                <a:solidFill>
                  <a:schemeClr val="accent5"/>
                </a:solidFill>
              </a:rPr>
              <a:t>COMPANY TRIGGERS</a:t>
            </a:r>
            <a:endParaRPr sz="1800">
              <a:solidFill>
                <a:schemeClr val="accent5"/>
              </a:solidFill>
            </a:endParaRPr>
          </a:p>
        </p:txBody>
      </p:sp>
      <p:graphicFrame>
        <p:nvGraphicFramePr>
          <p:cNvPr id="261" name="Google Shape;261;p26"/>
          <p:cNvGraphicFramePr/>
          <p:nvPr/>
        </p:nvGraphicFramePr>
        <p:xfrm>
          <a:off x="178088" y="845275"/>
          <a:ext cx="3000000" cy="3000000"/>
        </p:xfrm>
        <a:graphic>
          <a:graphicData uri="http://schemas.openxmlformats.org/drawingml/2006/table">
            <a:tbl>
              <a:tblPr>
                <a:noFill/>
                <a:tableStyleId>{0B2A52B8-30C8-4F62-969F-B116A666AEB7}</a:tableStyleId>
              </a:tblPr>
              <a:tblGrid>
                <a:gridCol w="1765675"/>
                <a:gridCol w="2401300"/>
                <a:gridCol w="4620850"/>
              </a:tblGrid>
              <a:tr h="3186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COMPELLING EVENT</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CHALLENGE OR GOAL</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CUSTOMIZED INTRO</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Company is hiring salespeople</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Takes time and hard to find top talent. SDRs churn as it’s a tough job or they move to a competitor. Having solid training when they onboard is not easy</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Hi (first name), I notice (company name) is recruiting a number of sales development reps.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0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Interested in receiving a guide on top tips for hiring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the best reps?</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Company has grown its sales team headcount in the last year</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Difficult to quickly train and onboard a number of new reps</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(first name), I notice you’ve hired a lot of new sales team members this year. Something many sales leaders struggle with when growing so fast is quickly ramping these reps for success.</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Of the sales team members you've hired in this past year, how many were ramped and productive within 3 months?</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Company is using a sales engagement tool like SalesLoft, Outreach or FrontSpin</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May not be getting most from the tool as they’re unsure of best practices and salespeople become robots because of it</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(first name), I see you use SalesLoft as part of your sales development process. </a:t>
                      </a:r>
                      <a:r>
                        <a:rPr lang="en" sz="1100">
                          <a:solidFill>
                            <a:schemeClr val="accent6"/>
                          </a:solidFill>
                          <a:latin typeface="IBM Plex Sans"/>
                          <a:ea typeface="IBM Plex Sans"/>
                          <a:cs typeface="IBM Plex Sans"/>
                          <a:sym typeface="IBM Plex Sans"/>
                        </a:rPr>
                        <a:t>How are you ensuring you and your team are making the most of it?</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7"/>
          <p:cNvSpPr txBox="1"/>
          <p:nvPr>
            <p:ph type="title"/>
          </p:nvPr>
        </p:nvSpPr>
        <p:spPr>
          <a:xfrm>
            <a:off x="178100" y="170925"/>
            <a:ext cx="8127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OUTREACH GUIDELINE: </a:t>
            </a:r>
            <a:r>
              <a:rPr lang="en" sz="1800">
                <a:solidFill>
                  <a:schemeClr val="accent5"/>
                </a:solidFill>
              </a:rPr>
              <a:t>PERSONAL TRIGGERS</a:t>
            </a:r>
            <a:endParaRPr sz="1800">
              <a:solidFill>
                <a:schemeClr val="accent5"/>
              </a:solidFill>
            </a:endParaRPr>
          </a:p>
        </p:txBody>
      </p:sp>
      <p:graphicFrame>
        <p:nvGraphicFramePr>
          <p:cNvPr id="267" name="Google Shape;267;p27"/>
          <p:cNvGraphicFramePr/>
          <p:nvPr/>
        </p:nvGraphicFramePr>
        <p:xfrm>
          <a:off x="178088" y="769075"/>
          <a:ext cx="3000000" cy="3000000"/>
        </p:xfrm>
        <a:graphic>
          <a:graphicData uri="http://schemas.openxmlformats.org/drawingml/2006/table">
            <a:tbl>
              <a:tblPr>
                <a:noFill/>
                <a:tableStyleId>{0B2A52B8-30C8-4F62-969F-B116A666AEB7}</a:tableStyleId>
              </a:tblPr>
              <a:tblGrid>
                <a:gridCol w="1765675"/>
                <a:gridCol w="2795425"/>
                <a:gridCol w="4226725"/>
              </a:tblGrid>
              <a:tr h="3186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COMPELLING EVENT</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CHALLENGE OR GOAL</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CUSTOMIZED INTRO</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Lead regularly posts content on LinkedIn/is speaking at an event/webinar</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Customise outreach to the content or event</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Sarah, I loved your recent podcast with HubSpot on sales and marketing alignment. (point XYZ seems especially relevant now with the increase of automated outreach.)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How aligned would you say your team is at (company name)?</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Lead is new in their role</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Will be looking to make a quick impact</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(first name), I see that you’re new in the role as (job title)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at (company name). Wishing you all the best in digging through all the spam messages from people who will be desperate to pitch to you while you are fresh at the company...</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How have your first few weeks been?</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Lead has recently received an award/recognition</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Customise outreach to recognition</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(first name), saw you were named as a top 10 sales influencer by (Company Name). I always enjoy when you write about (relevant topic).</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How are you ensuring your team can learn from your knowledge at (Company Name)?</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1" name="Shape 271"/>
        <p:cNvGrpSpPr/>
        <p:nvPr/>
      </p:nvGrpSpPr>
      <p:grpSpPr>
        <a:xfrm>
          <a:off x="0" y="0"/>
          <a:ext cx="0" cy="0"/>
          <a:chOff x="0" y="0"/>
          <a:chExt cx="0" cy="0"/>
        </a:xfrm>
      </p:grpSpPr>
      <p:sp>
        <p:nvSpPr>
          <p:cNvPr id="272" name="Google Shape;272;p28"/>
          <p:cNvSpPr txBox="1"/>
          <p:nvPr>
            <p:ph type="title"/>
          </p:nvPr>
        </p:nvSpPr>
        <p:spPr>
          <a:xfrm>
            <a:off x="3542750" y="1976400"/>
            <a:ext cx="5720400" cy="21549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6400">
                <a:latin typeface="Oswald Medium"/>
                <a:ea typeface="Oswald Medium"/>
                <a:cs typeface="Oswald Medium"/>
                <a:sym typeface="Oswald Medium"/>
              </a:rPr>
              <a:t>PERSONA </a:t>
            </a:r>
            <a:r>
              <a:rPr lang="en" sz="6400">
                <a:solidFill>
                  <a:schemeClr val="dk2"/>
                </a:solidFill>
                <a:latin typeface="Oswald Medium"/>
                <a:ea typeface="Oswald Medium"/>
                <a:cs typeface="Oswald Medium"/>
                <a:sym typeface="Oswald Medium"/>
              </a:rPr>
              <a:t>SEGMENTATION</a:t>
            </a:r>
            <a:endParaRPr sz="6400">
              <a:solidFill>
                <a:schemeClr val="dk2"/>
              </a:solidFill>
              <a:latin typeface="Oswald Medium"/>
              <a:ea typeface="Oswald Medium"/>
              <a:cs typeface="Oswald Medium"/>
              <a:sym typeface="Oswald Medium"/>
            </a:endParaRPr>
          </a:p>
        </p:txBody>
      </p:sp>
      <p:sp>
        <p:nvSpPr>
          <p:cNvPr id="273" name="Google Shape;273;p28"/>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8"/>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5" name="Google Shape;275;p28"/>
          <p:cNvPicPr preferRelativeResize="0"/>
          <p:nvPr/>
        </p:nvPicPr>
        <p:blipFill>
          <a:blip r:embed="rId3">
            <a:alphaModFix/>
          </a:blip>
          <a:stretch>
            <a:fillRect/>
          </a:stretch>
        </p:blipFill>
        <p:spPr>
          <a:xfrm>
            <a:off x="1080800" y="1239000"/>
            <a:ext cx="1103050" cy="882450"/>
          </a:xfrm>
          <a:prstGeom prst="rect">
            <a:avLst/>
          </a:prstGeom>
          <a:noFill/>
          <a:ln>
            <a:noFill/>
          </a:ln>
        </p:spPr>
      </p:pic>
      <p:sp>
        <p:nvSpPr>
          <p:cNvPr id="276" name="Google Shape;276;p28"/>
          <p:cNvSpPr txBox="1"/>
          <p:nvPr/>
        </p:nvSpPr>
        <p:spPr>
          <a:xfrm>
            <a:off x="3562825" y="4010175"/>
            <a:ext cx="514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How to identify the best prospects</a:t>
            </a:r>
            <a:endParaRPr>
              <a:solidFill>
                <a:schemeClr val="lt1"/>
              </a:solidFill>
              <a:latin typeface="IBM Plex Sans"/>
              <a:ea typeface="IBM Plex Sans"/>
              <a:cs typeface="IBM Plex Sans"/>
              <a:sym typeface="IBM Plex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0" name="Shape 280"/>
        <p:cNvGrpSpPr/>
        <p:nvPr/>
      </p:nvGrpSpPr>
      <p:grpSpPr>
        <a:xfrm>
          <a:off x="0" y="0"/>
          <a:ext cx="0" cy="0"/>
          <a:chOff x="0" y="0"/>
          <a:chExt cx="0" cy="0"/>
        </a:xfrm>
      </p:grpSpPr>
      <p:pic>
        <p:nvPicPr>
          <p:cNvPr id="281" name="Google Shape;281;p29"/>
          <p:cNvPicPr preferRelativeResize="0"/>
          <p:nvPr/>
        </p:nvPicPr>
        <p:blipFill>
          <a:blip r:embed="rId3">
            <a:alphaModFix/>
          </a:blip>
          <a:stretch>
            <a:fillRect/>
          </a:stretch>
        </p:blipFill>
        <p:spPr>
          <a:xfrm>
            <a:off x="2591000" y="0"/>
            <a:ext cx="4114795"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5" name="Shape 285"/>
        <p:cNvGrpSpPr/>
        <p:nvPr/>
      </p:nvGrpSpPr>
      <p:grpSpPr>
        <a:xfrm>
          <a:off x="0" y="0"/>
          <a:ext cx="0" cy="0"/>
          <a:chOff x="0" y="0"/>
          <a:chExt cx="0" cy="0"/>
        </a:xfrm>
      </p:grpSpPr>
      <p:sp>
        <p:nvSpPr>
          <p:cNvPr id="286" name="Google Shape;286;p30"/>
          <p:cNvSpPr txBox="1"/>
          <p:nvPr>
            <p:ph type="title"/>
          </p:nvPr>
        </p:nvSpPr>
        <p:spPr>
          <a:xfrm>
            <a:off x="4119500" y="587200"/>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PERSONA 1:</a:t>
            </a:r>
            <a:endParaRPr sz="3600">
              <a:solidFill>
                <a:schemeClr val="accent6"/>
              </a:solidFill>
            </a:endParaRPr>
          </a:p>
          <a:p>
            <a:pPr indent="0" lvl="0" marL="0" rtl="0" algn="l">
              <a:spcBef>
                <a:spcPts val="0"/>
              </a:spcBef>
              <a:spcAft>
                <a:spcPts val="0"/>
              </a:spcAft>
              <a:buNone/>
            </a:pPr>
            <a:r>
              <a:rPr lang="en" sz="3600">
                <a:solidFill>
                  <a:schemeClr val="accent5"/>
                </a:solidFill>
              </a:rPr>
              <a:t>SALES LEADER</a:t>
            </a:r>
            <a:endParaRPr sz="3600">
              <a:solidFill>
                <a:schemeClr val="accent5"/>
              </a:solidFill>
            </a:endParaRPr>
          </a:p>
        </p:txBody>
      </p:sp>
      <p:sp>
        <p:nvSpPr>
          <p:cNvPr id="287" name="Google Shape;287;p30"/>
          <p:cNvSpPr txBox="1"/>
          <p:nvPr>
            <p:ph type="title"/>
          </p:nvPr>
        </p:nvSpPr>
        <p:spPr>
          <a:xfrm>
            <a:off x="4119500" y="2183375"/>
            <a:ext cx="4792500" cy="23736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accent6"/>
                </a:solidFill>
                <a:latin typeface="IBM Plex Sans"/>
                <a:ea typeface="IBM Plex Sans"/>
                <a:cs typeface="IBM Plex Sans"/>
                <a:sym typeface="IBM Plex Sans"/>
              </a:rPr>
              <a:t>Decision Makers:</a:t>
            </a:r>
            <a:r>
              <a:rPr lang="en" sz="1800">
                <a:solidFill>
                  <a:schemeClr val="accent6"/>
                </a:solidFill>
                <a:latin typeface="IBM Plex Sans"/>
                <a:ea typeface="IBM Plex Sans"/>
                <a:cs typeface="IBM Plex Sans"/>
                <a:sym typeface="IBM Plex Sans"/>
              </a:rPr>
              <a:t> </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800">
                <a:solidFill>
                  <a:schemeClr val="accent6"/>
                </a:solidFill>
                <a:latin typeface="IBM Plex Sans"/>
                <a:ea typeface="IBM Plex Sans"/>
                <a:cs typeface="IBM Plex Sans"/>
                <a:sym typeface="IBM Plex Sans"/>
              </a:rPr>
              <a:t>VPs, Directors, Heads of</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b="1"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b="1" lang="en" sz="1800">
                <a:solidFill>
                  <a:schemeClr val="accent6"/>
                </a:solidFill>
                <a:latin typeface="IBM Plex Sans"/>
                <a:ea typeface="IBM Plex Sans"/>
                <a:cs typeface="IBM Plex Sans"/>
                <a:sym typeface="IBM Plex Sans"/>
              </a:rPr>
              <a:t>Title examples:</a:t>
            </a:r>
            <a:r>
              <a:rPr lang="en" sz="1800">
                <a:solidFill>
                  <a:schemeClr val="accent6"/>
                </a:solidFill>
                <a:latin typeface="IBM Plex Sans"/>
                <a:ea typeface="IBM Plex Sans"/>
                <a:cs typeface="IBM Plex Sans"/>
                <a:sym typeface="IBM Plex Sans"/>
              </a:rPr>
              <a:t> </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800">
                <a:solidFill>
                  <a:schemeClr val="accent6"/>
                </a:solidFill>
                <a:latin typeface="IBM Plex Sans"/>
                <a:ea typeface="IBM Plex Sans"/>
                <a:cs typeface="IBM Plex Sans"/>
                <a:sym typeface="IBM Plex Sans"/>
              </a:rPr>
              <a:t>Vp of Sales, Director of Business Development, Head of Outbound</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800">
              <a:solidFill>
                <a:schemeClr val="accent6"/>
              </a:solidFill>
              <a:latin typeface="IBM Plex Sans"/>
              <a:ea typeface="IBM Plex Sans"/>
              <a:cs typeface="IBM Plex Sans"/>
              <a:sym typeface="IBM Plex Sans"/>
            </a:endParaRPr>
          </a:p>
        </p:txBody>
      </p:sp>
      <p:grpSp>
        <p:nvGrpSpPr>
          <p:cNvPr id="288" name="Google Shape;288;p30"/>
          <p:cNvGrpSpPr/>
          <p:nvPr/>
        </p:nvGrpSpPr>
        <p:grpSpPr>
          <a:xfrm>
            <a:off x="495300" y="843375"/>
            <a:ext cx="2953525" cy="3590600"/>
            <a:chOff x="495300" y="843375"/>
            <a:chExt cx="2953525" cy="3590600"/>
          </a:xfrm>
        </p:grpSpPr>
        <p:sp>
          <p:nvSpPr>
            <p:cNvPr id="289" name="Google Shape;289;p30"/>
            <p:cNvSpPr/>
            <p:nvPr/>
          </p:nvSpPr>
          <p:spPr>
            <a:xfrm>
              <a:off x="613525" y="1107200"/>
              <a:ext cx="2835300" cy="27393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0" name="Google Shape;290;p30"/>
            <p:cNvPicPr preferRelativeResize="0"/>
            <p:nvPr/>
          </p:nvPicPr>
          <p:blipFill>
            <a:blip r:embed="rId3">
              <a:alphaModFix/>
            </a:blip>
            <a:stretch>
              <a:fillRect/>
            </a:stretch>
          </p:blipFill>
          <p:spPr>
            <a:xfrm>
              <a:off x="495300" y="843375"/>
              <a:ext cx="2739251" cy="2739251"/>
            </a:xfrm>
            <a:prstGeom prst="rect">
              <a:avLst/>
            </a:prstGeom>
            <a:noFill/>
            <a:ln cap="flat" cmpd="sng" w="38100">
              <a:solidFill>
                <a:schemeClr val="dk1"/>
              </a:solidFill>
              <a:prstDash val="solid"/>
              <a:round/>
              <a:headEnd len="sm" w="sm" type="none"/>
              <a:tailEnd len="sm" w="sm" type="none"/>
            </a:ln>
          </p:spPr>
        </p:pic>
        <p:sp>
          <p:nvSpPr>
            <p:cNvPr id="291" name="Google Shape;291;p30"/>
            <p:cNvSpPr txBox="1"/>
            <p:nvPr/>
          </p:nvSpPr>
          <p:spPr>
            <a:xfrm>
              <a:off x="613525" y="39413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Mike Sheridan, CRO at Inbox Health</a:t>
              </a:r>
              <a:endParaRPr sz="1000">
                <a:latin typeface="IBM Plex Sans"/>
                <a:ea typeface="IBM Plex Sans"/>
                <a:cs typeface="IBM Plex Sans"/>
                <a:sym typeface="IBM Plex San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5" name="Shape 295"/>
        <p:cNvGrpSpPr/>
        <p:nvPr/>
      </p:nvGrpSpPr>
      <p:grpSpPr>
        <a:xfrm>
          <a:off x="0" y="0"/>
          <a:ext cx="0" cy="0"/>
          <a:chOff x="0" y="0"/>
          <a:chExt cx="0" cy="0"/>
        </a:xfrm>
      </p:grpSpPr>
      <p:sp>
        <p:nvSpPr>
          <p:cNvPr id="296" name="Google Shape;296;p31"/>
          <p:cNvSpPr txBox="1"/>
          <p:nvPr>
            <p:ph type="title"/>
          </p:nvPr>
        </p:nvSpPr>
        <p:spPr>
          <a:xfrm>
            <a:off x="4119500" y="587200"/>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MATERIAL GOALS </a:t>
            </a:r>
            <a:endParaRPr sz="3600">
              <a:solidFill>
                <a:schemeClr val="accent6"/>
              </a:solidFill>
            </a:endParaRPr>
          </a:p>
          <a:p>
            <a:pPr indent="0" lvl="0" marL="0" rtl="0" algn="l">
              <a:spcBef>
                <a:spcPts val="0"/>
              </a:spcBef>
              <a:spcAft>
                <a:spcPts val="0"/>
              </a:spcAft>
              <a:buNone/>
            </a:pPr>
            <a:r>
              <a:rPr lang="en" sz="3600">
                <a:solidFill>
                  <a:schemeClr val="accent5"/>
                </a:solidFill>
              </a:rPr>
              <a:t>&amp; CHALLENGES</a:t>
            </a:r>
            <a:endParaRPr sz="3600">
              <a:solidFill>
                <a:schemeClr val="accent5"/>
              </a:solidFill>
            </a:endParaRPr>
          </a:p>
        </p:txBody>
      </p:sp>
      <p:sp>
        <p:nvSpPr>
          <p:cNvPr id="297" name="Google Shape;297;p31"/>
          <p:cNvSpPr txBox="1"/>
          <p:nvPr>
            <p:ph type="title"/>
          </p:nvPr>
        </p:nvSpPr>
        <p:spPr>
          <a:xfrm>
            <a:off x="4119500" y="1880200"/>
            <a:ext cx="4704900" cy="23088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revenue year on year</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Earn more money and commission</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Ensure they and their team hit targets and quota</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Grow the team with great people</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revenue share from new channels</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Reach new markets</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their team’s satisfaction</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Convert more marketing leads to sales</a:t>
            </a:r>
            <a:endParaRPr sz="1200">
              <a:solidFill>
                <a:schemeClr val="accent6"/>
              </a:solidFill>
              <a:latin typeface="IBM Plex Sans"/>
              <a:ea typeface="IBM Plex Sans"/>
              <a:cs typeface="IBM Plex Sans"/>
              <a:sym typeface="IBM Plex Sans"/>
            </a:endParaRPr>
          </a:p>
        </p:txBody>
      </p:sp>
      <p:grpSp>
        <p:nvGrpSpPr>
          <p:cNvPr id="298" name="Google Shape;298;p31"/>
          <p:cNvGrpSpPr/>
          <p:nvPr/>
        </p:nvGrpSpPr>
        <p:grpSpPr>
          <a:xfrm>
            <a:off x="495300" y="843375"/>
            <a:ext cx="2953525" cy="3590600"/>
            <a:chOff x="495300" y="843375"/>
            <a:chExt cx="2953525" cy="3590600"/>
          </a:xfrm>
        </p:grpSpPr>
        <p:sp>
          <p:nvSpPr>
            <p:cNvPr id="299" name="Google Shape;299;p31"/>
            <p:cNvSpPr/>
            <p:nvPr/>
          </p:nvSpPr>
          <p:spPr>
            <a:xfrm>
              <a:off x="613525" y="1107200"/>
              <a:ext cx="2835300" cy="27393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31"/>
            <p:cNvPicPr preferRelativeResize="0"/>
            <p:nvPr/>
          </p:nvPicPr>
          <p:blipFill>
            <a:blip r:embed="rId3">
              <a:alphaModFix/>
            </a:blip>
            <a:stretch>
              <a:fillRect/>
            </a:stretch>
          </p:blipFill>
          <p:spPr>
            <a:xfrm>
              <a:off x="495300" y="843375"/>
              <a:ext cx="2739251" cy="2739251"/>
            </a:xfrm>
            <a:prstGeom prst="rect">
              <a:avLst/>
            </a:prstGeom>
            <a:noFill/>
            <a:ln cap="flat" cmpd="sng" w="38100">
              <a:solidFill>
                <a:schemeClr val="dk1"/>
              </a:solidFill>
              <a:prstDash val="solid"/>
              <a:round/>
              <a:headEnd len="sm" w="sm" type="none"/>
              <a:tailEnd len="sm" w="sm" type="none"/>
            </a:ln>
          </p:spPr>
        </p:pic>
        <p:sp>
          <p:nvSpPr>
            <p:cNvPr id="301" name="Google Shape;301;p31"/>
            <p:cNvSpPr txBox="1"/>
            <p:nvPr/>
          </p:nvSpPr>
          <p:spPr>
            <a:xfrm>
              <a:off x="613525" y="39413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Mike Sheridan, CRO at Inbox Health</a:t>
              </a:r>
              <a:endParaRPr sz="1000">
                <a:latin typeface="IBM Plex Sans"/>
                <a:ea typeface="IBM Plex Sans"/>
                <a:cs typeface="IBM Plex Sans"/>
                <a:sym typeface="IBM Plex Sans"/>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 name="Shape 305"/>
        <p:cNvGrpSpPr/>
        <p:nvPr/>
      </p:nvGrpSpPr>
      <p:grpSpPr>
        <a:xfrm>
          <a:off x="0" y="0"/>
          <a:ext cx="0" cy="0"/>
          <a:chOff x="0" y="0"/>
          <a:chExt cx="0" cy="0"/>
        </a:xfrm>
      </p:grpSpPr>
      <p:sp>
        <p:nvSpPr>
          <p:cNvPr id="306" name="Google Shape;306;p32"/>
          <p:cNvSpPr txBox="1"/>
          <p:nvPr>
            <p:ph type="title"/>
          </p:nvPr>
        </p:nvSpPr>
        <p:spPr>
          <a:xfrm>
            <a:off x="4119500" y="587200"/>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SPIRITUAL GOALS</a:t>
            </a:r>
            <a:endParaRPr sz="3600">
              <a:solidFill>
                <a:schemeClr val="accent6"/>
              </a:solidFill>
            </a:endParaRPr>
          </a:p>
          <a:p>
            <a:pPr indent="0" lvl="0" marL="0" rtl="0" algn="l">
              <a:spcBef>
                <a:spcPts val="0"/>
              </a:spcBef>
              <a:spcAft>
                <a:spcPts val="0"/>
              </a:spcAft>
              <a:buNone/>
            </a:pPr>
            <a:r>
              <a:rPr lang="en" sz="3600">
                <a:solidFill>
                  <a:schemeClr val="accent5"/>
                </a:solidFill>
              </a:rPr>
              <a:t>&amp; CHALLENGES</a:t>
            </a:r>
            <a:endParaRPr sz="3600">
              <a:solidFill>
                <a:schemeClr val="accent5"/>
              </a:solidFill>
            </a:endParaRPr>
          </a:p>
        </p:txBody>
      </p:sp>
      <p:sp>
        <p:nvSpPr>
          <p:cNvPr id="307" name="Google Shape;307;p32"/>
          <p:cNvSpPr txBox="1"/>
          <p:nvPr>
            <p:ph type="title"/>
          </p:nvPr>
        </p:nvSpPr>
        <p:spPr>
          <a:xfrm>
            <a:off x="4119500" y="1880200"/>
            <a:ext cx="4663800" cy="25860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Help the companies they sell to succeed</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Great alignment between sales, marketing, and other departments</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Ensure their team are happy and that they can see opportunities at the company</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Best reps getting stolen by competitors</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Getting involved in the detail too much and not empowering their team</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Make sure customers are happy and loyal</a:t>
            </a:r>
            <a:endParaRPr sz="1200">
              <a:solidFill>
                <a:schemeClr val="accent6"/>
              </a:solidFill>
              <a:latin typeface="IBM Plex Sans"/>
              <a:ea typeface="IBM Plex Sans"/>
              <a:cs typeface="IBM Plex Sans"/>
              <a:sym typeface="IBM Plex Sans"/>
            </a:endParaRPr>
          </a:p>
        </p:txBody>
      </p:sp>
      <p:grpSp>
        <p:nvGrpSpPr>
          <p:cNvPr id="308" name="Google Shape;308;p32"/>
          <p:cNvGrpSpPr/>
          <p:nvPr/>
        </p:nvGrpSpPr>
        <p:grpSpPr>
          <a:xfrm>
            <a:off x="495300" y="843375"/>
            <a:ext cx="2953525" cy="3590600"/>
            <a:chOff x="495300" y="843375"/>
            <a:chExt cx="2953525" cy="3590600"/>
          </a:xfrm>
        </p:grpSpPr>
        <p:sp>
          <p:nvSpPr>
            <p:cNvPr id="309" name="Google Shape;309;p32"/>
            <p:cNvSpPr/>
            <p:nvPr/>
          </p:nvSpPr>
          <p:spPr>
            <a:xfrm>
              <a:off x="613525" y="1107200"/>
              <a:ext cx="2835300" cy="27393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0" name="Google Shape;310;p32"/>
            <p:cNvPicPr preferRelativeResize="0"/>
            <p:nvPr/>
          </p:nvPicPr>
          <p:blipFill>
            <a:blip r:embed="rId3">
              <a:alphaModFix/>
            </a:blip>
            <a:stretch>
              <a:fillRect/>
            </a:stretch>
          </p:blipFill>
          <p:spPr>
            <a:xfrm>
              <a:off x="495300" y="843375"/>
              <a:ext cx="2739251" cy="2739251"/>
            </a:xfrm>
            <a:prstGeom prst="rect">
              <a:avLst/>
            </a:prstGeom>
            <a:noFill/>
            <a:ln cap="flat" cmpd="sng" w="38100">
              <a:solidFill>
                <a:schemeClr val="dk1"/>
              </a:solidFill>
              <a:prstDash val="solid"/>
              <a:round/>
              <a:headEnd len="sm" w="sm" type="none"/>
              <a:tailEnd len="sm" w="sm" type="none"/>
            </a:ln>
          </p:spPr>
        </p:pic>
        <p:sp>
          <p:nvSpPr>
            <p:cNvPr id="311" name="Google Shape;311;p32"/>
            <p:cNvSpPr txBox="1"/>
            <p:nvPr/>
          </p:nvSpPr>
          <p:spPr>
            <a:xfrm>
              <a:off x="613525" y="39413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Mike Sheridan, CRO at Inbox Health</a:t>
              </a:r>
              <a:endParaRPr sz="1000">
                <a:latin typeface="IBM Plex Sans"/>
                <a:ea typeface="IBM Plex Sans"/>
                <a:cs typeface="IBM Plex Sans"/>
                <a:sym typeface="IBM Plex Sans"/>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5" name="Shape 315"/>
        <p:cNvGrpSpPr/>
        <p:nvPr/>
      </p:nvGrpSpPr>
      <p:grpSpPr>
        <a:xfrm>
          <a:off x="0" y="0"/>
          <a:ext cx="0" cy="0"/>
          <a:chOff x="0" y="0"/>
          <a:chExt cx="0" cy="0"/>
        </a:xfrm>
      </p:grpSpPr>
      <p:sp>
        <p:nvSpPr>
          <p:cNvPr id="316" name="Google Shape;316;p33"/>
          <p:cNvSpPr txBox="1"/>
          <p:nvPr>
            <p:ph type="title"/>
          </p:nvPr>
        </p:nvSpPr>
        <p:spPr>
          <a:xfrm>
            <a:off x="4119500" y="587200"/>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PERSONA 2:</a:t>
            </a:r>
            <a:endParaRPr sz="3600">
              <a:solidFill>
                <a:schemeClr val="accent6"/>
              </a:solidFill>
            </a:endParaRPr>
          </a:p>
          <a:p>
            <a:pPr indent="0" lvl="0" marL="0" rtl="0" algn="l">
              <a:spcBef>
                <a:spcPts val="0"/>
              </a:spcBef>
              <a:spcAft>
                <a:spcPts val="0"/>
              </a:spcAft>
              <a:buNone/>
            </a:pPr>
            <a:r>
              <a:rPr lang="en" sz="3600">
                <a:solidFill>
                  <a:schemeClr val="accent5"/>
                </a:solidFill>
              </a:rPr>
              <a:t>MARKETING LEADER</a:t>
            </a:r>
            <a:endParaRPr sz="3600">
              <a:solidFill>
                <a:schemeClr val="accent5"/>
              </a:solidFill>
            </a:endParaRPr>
          </a:p>
        </p:txBody>
      </p:sp>
      <p:sp>
        <p:nvSpPr>
          <p:cNvPr id="317" name="Google Shape;317;p33"/>
          <p:cNvSpPr txBox="1"/>
          <p:nvPr>
            <p:ph type="title"/>
          </p:nvPr>
        </p:nvSpPr>
        <p:spPr>
          <a:xfrm>
            <a:off x="4119500" y="2183375"/>
            <a:ext cx="4792500" cy="20550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accent6"/>
                </a:solidFill>
                <a:latin typeface="IBM Plex Sans"/>
                <a:ea typeface="IBM Plex Sans"/>
                <a:cs typeface="IBM Plex Sans"/>
                <a:sym typeface="IBM Plex Sans"/>
              </a:rPr>
              <a:t>Decision Makers:</a:t>
            </a:r>
            <a:r>
              <a:rPr lang="en" sz="1800">
                <a:solidFill>
                  <a:schemeClr val="accent6"/>
                </a:solidFill>
                <a:latin typeface="IBM Plex Sans"/>
                <a:ea typeface="IBM Plex Sans"/>
                <a:cs typeface="IBM Plex Sans"/>
                <a:sym typeface="IBM Plex Sans"/>
              </a:rPr>
              <a:t> </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800">
                <a:solidFill>
                  <a:schemeClr val="accent6"/>
                </a:solidFill>
                <a:latin typeface="IBM Plex Sans"/>
                <a:ea typeface="IBM Plex Sans"/>
                <a:cs typeface="IBM Plex Sans"/>
                <a:sym typeface="IBM Plex Sans"/>
              </a:rPr>
              <a:t>VPs, Directors, Heads of</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b="1"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b="1" lang="en" sz="1800">
                <a:solidFill>
                  <a:schemeClr val="accent6"/>
                </a:solidFill>
                <a:latin typeface="IBM Plex Sans"/>
                <a:ea typeface="IBM Plex Sans"/>
                <a:cs typeface="IBM Plex Sans"/>
                <a:sym typeface="IBM Plex Sans"/>
              </a:rPr>
              <a:t>Title examples:</a:t>
            </a:r>
            <a:r>
              <a:rPr lang="en" sz="1800">
                <a:solidFill>
                  <a:schemeClr val="accent6"/>
                </a:solidFill>
                <a:latin typeface="IBM Plex Sans"/>
                <a:ea typeface="IBM Plex Sans"/>
                <a:cs typeface="IBM Plex Sans"/>
                <a:sym typeface="IBM Plex Sans"/>
              </a:rPr>
              <a:t> </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800">
                <a:solidFill>
                  <a:schemeClr val="accent6"/>
                </a:solidFill>
                <a:latin typeface="IBM Plex Sans"/>
                <a:ea typeface="IBM Plex Sans"/>
                <a:cs typeface="IBM Plex Sans"/>
                <a:sym typeface="IBM Plex Sans"/>
              </a:rPr>
              <a:t>VP of Marketing, CMO, Head of Marketing</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800">
              <a:solidFill>
                <a:schemeClr val="accent6"/>
              </a:solidFill>
              <a:latin typeface="IBM Plex Sans"/>
              <a:ea typeface="IBM Plex Sans"/>
              <a:cs typeface="IBM Plex Sans"/>
              <a:sym typeface="IBM Plex Sans"/>
            </a:endParaRPr>
          </a:p>
        </p:txBody>
      </p:sp>
      <p:grpSp>
        <p:nvGrpSpPr>
          <p:cNvPr id="318" name="Google Shape;318;p33"/>
          <p:cNvGrpSpPr/>
          <p:nvPr/>
        </p:nvGrpSpPr>
        <p:grpSpPr>
          <a:xfrm>
            <a:off x="507750" y="646325"/>
            <a:ext cx="2884675" cy="3955150"/>
            <a:chOff x="507750" y="646325"/>
            <a:chExt cx="2884675" cy="3955150"/>
          </a:xfrm>
        </p:grpSpPr>
        <p:sp>
          <p:nvSpPr>
            <p:cNvPr id="319" name="Google Shape;319;p33"/>
            <p:cNvSpPr/>
            <p:nvPr/>
          </p:nvSpPr>
          <p:spPr>
            <a:xfrm>
              <a:off x="653425" y="813825"/>
              <a:ext cx="2739000" cy="32217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33"/>
            <p:cNvPicPr preferRelativeResize="0"/>
            <p:nvPr/>
          </p:nvPicPr>
          <p:blipFill rotWithShape="1">
            <a:blip r:embed="rId3">
              <a:alphaModFix/>
            </a:blip>
            <a:srcRect b="0" l="18933" r="30752" t="11048"/>
            <a:stretch/>
          </p:blipFill>
          <p:spPr>
            <a:xfrm>
              <a:off x="507750" y="646325"/>
              <a:ext cx="2738974" cy="3221711"/>
            </a:xfrm>
            <a:prstGeom prst="rect">
              <a:avLst/>
            </a:prstGeom>
            <a:noFill/>
            <a:ln cap="flat" cmpd="sng" w="38100">
              <a:solidFill>
                <a:schemeClr val="dk1"/>
              </a:solidFill>
              <a:prstDash val="solid"/>
              <a:round/>
              <a:headEnd len="sm" w="sm" type="none"/>
              <a:tailEnd len="sm" w="sm" type="none"/>
            </a:ln>
          </p:spPr>
        </p:pic>
        <p:sp>
          <p:nvSpPr>
            <p:cNvPr id="321" name="Google Shape;321;p33"/>
            <p:cNvSpPr txBox="1"/>
            <p:nvPr/>
          </p:nvSpPr>
          <p:spPr>
            <a:xfrm>
              <a:off x="652950" y="41088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Flo Broderick, Carto</a:t>
              </a:r>
              <a:endParaRPr sz="1000">
                <a:latin typeface="IBM Plex Sans"/>
                <a:ea typeface="IBM Plex Sans"/>
                <a:cs typeface="IBM Plex Sans"/>
                <a:sym typeface="IBM Plex Sans"/>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5" name="Shape 325"/>
        <p:cNvGrpSpPr/>
        <p:nvPr/>
      </p:nvGrpSpPr>
      <p:grpSpPr>
        <a:xfrm>
          <a:off x="0" y="0"/>
          <a:ext cx="0" cy="0"/>
          <a:chOff x="0" y="0"/>
          <a:chExt cx="0" cy="0"/>
        </a:xfrm>
      </p:grpSpPr>
      <p:sp>
        <p:nvSpPr>
          <p:cNvPr id="326" name="Google Shape;326;p34"/>
          <p:cNvSpPr txBox="1"/>
          <p:nvPr>
            <p:ph type="title"/>
          </p:nvPr>
        </p:nvSpPr>
        <p:spPr>
          <a:xfrm>
            <a:off x="4119500" y="587200"/>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MATERIAL GOALS </a:t>
            </a:r>
            <a:endParaRPr sz="3600">
              <a:solidFill>
                <a:schemeClr val="accent6"/>
              </a:solidFill>
            </a:endParaRPr>
          </a:p>
          <a:p>
            <a:pPr indent="0" lvl="0" marL="0" rtl="0" algn="l">
              <a:spcBef>
                <a:spcPts val="0"/>
              </a:spcBef>
              <a:spcAft>
                <a:spcPts val="0"/>
              </a:spcAft>
              <a:buNone/>
            </a:pPr>
            <a:r>
              <a:rPr lang="en" sz="3600">
                <a:solidFill>
                  <a:schemeClr val="accent5"/>
                </a:solidFill>
              </a:rPr>
              <a:t>&amp; CHALLENGES</a:t>
            </a:r>
            <a:endParaRPr sz="3600">
              <a:solidFill>
                <a:schemeClr val="accent5"/>
              </a:solidFill>
            </a:endParaRPr>
          </a:p>
        </p:txBody>
      </p:sp>
      <p:sp>
        <p:nvSpPr>
          <p:cNvPr id="327" name="Google Shape;327;p34"/>
          <p:cNvSpPr txBox="1"/>
          <p:nvPr>
            <p:ph type="title"/>
          </p:nvPr>
        </p:nvSpPr>
        <p:spPr>
          <a:xfrm>
            <a:off x="4119500" y="1880200"/>
            <a:ext cx="4725600" cy="28629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conversion rates of inbound leads</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Conversion rates currently low as sales team giving up easily and don’t understand marketing campaigns</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Produce clear ROI from marketing campaigns</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revenue share from marketing</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Attribute more results to marketing as difficult to clearly attribute results to marketing efforts despite revenue increasing</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average seal size of marketing generated revenue</a:t>
            </a:r>
            <a:endParaRPr sz="1200">
              <a:solidFill>
                <a:schemeClr val="accent6"/>
              </a:solidFill>
              <a:latin typeface="IBM Plex Sans"/>
              <a:ea typeface="IBM Plex Sans"/>
              <a:cs typeface="IBM Plex Sans"/>
              <a:sym typeface="IBM Plex Sans"/>
            </a:endParaRPr>
          </a:p>
          <a:p>
            <a:pPr indent="0" lvl="0" marL="457200" rtl="0" algn="l">
              <a:lnSpc>
                <a:spcPct val="150000"/>
              </a:lnSpc>
              <a:spcBef>
                <a:spcPts val="0"/>
              </a:spcBef>
              <a:spcAft>
                <a:spcPts val="0"/>
              </a:spcAft>
              <a:buNone/>
            </a:pPr>
            <a:r>
              <a:t/>
            </a:r>
            <a:endParaRPr sz="1200">
              <a:solidFill>
                <a:schemeClr val="accent6"/>
              </a:solidFill>
              <a:latin typeface="IBM Plex Sans"/>
              <a:ea typeface="IBM Plex Sans"/>
              <a:cs typeface="IBM Plex Sans"/>
              <a:sym typeface="IBM Plex Sans"/>
            </a:endParaRPr>
          </a:p>
        </p:txBody>
      </p:sp>
      <p:grpSp>
        <p:nvGrpSpPr>
          <p:cNvPr id="328" name="Google Shape;328;p34"/>
          <p:cNvGrpSpPr/>
          <p:nvPr/>
        </p:nvGrpSpPr>
        <p:grpSpPr>
          <a:xfrm>
            <a:off x="507750" y="646325"/>
            <a:ext cx="2884675" cy="3955150"/>
            <a:chOff x="507750" y="646325"/>
            <a:chExt cx="2884675" cy="3955150"/>
          </a:xfrm>
        </p:grpSpPr>
        <p:sp>
          <p:nvSpPr>
            <p:cNvPr id="329" name="Google Shape;329;p34"/>
            <p:cNvSpPr/>
            <p:nvPr/>
          </p:nvSpPr>
          <p:spPr>
            <a:xfrm>
              <a:off x="653425" y="813825"/>
              <a:ext cx="2739000" cy="32217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0" name="Google Shape;330;p34"/>
            <p:cNvPicPr preferRelativeResize="0"/>
            <p:nvPr/>
          </p:nvPicPr>
          <p:blipFill rotWithShape="1">
            <a:blip r:embed="rId3">
              <a:alphaModFix/>
            </a:blip>
            <a:srcRect b="0" l="18933" r="30752" t="11048"/>
            <a:stretch/>
          </p:blipFill>
          <p:spPr>
            <a:xfrm>
              <a:off x="507750" y="646325"/>
              <a:ext cx="2738974" cy="3221711"/>
            </a:xfrm>
            <a:prstGeom prst="rect">
              <a:avLst/>
            </a:prstGeom>
            <a:noFill/>
            <a:ln cap="flat" cmpd="sng" w="38100">
              <a:solidFill>
                <a:schemeClr val="dk1"/>
              </a:solidFill>
              <a:prstDash val="solid"/>
              <a:round/>
              <a:headEnd len="sm" w="sm" type="none"/>
              <a:tailEnd len="sm" w="sm" type="none"/>
            </a:ln>
          </p:spPr>
        </p:pic>
        <p:sp>
          <p:nvSpPr>
            <p:cNvPr id="331" name="Google Shape;331;p34"/>
            <p:cNvSpPr txBox="1"/>
            <p:nvPr/>
          </p:nvSpPr>
          <p:spPr>
            <a:xfrm>
              <a:off x="652950" y="41088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Flo Broderick, Carto</a:t>
              </a:r>
              <a:endParaRPr sz="1000">
                <a:latin typeface="IBM Plex Sans"/>
                <a:ea typeface="IBM Plex Sans"/>
                <a:cs typeface="IBM Plex Sans"/>
                <a:sym typeface="IBM Plex Sans"/>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5" name="Shape 335"/>
        <p:cNvGrpSpPr/>
        <p:nvPr/>
      </p:nvGrpSpPr>
      <p:grpSpPr>
        <a:xfrm>
          <a:off x="0" y="0"/>
          <a:ext cx="0" cy="0"/>
          <a:chOff x="0" y="0"/>
          <a:chExt cx="0" cy="0"/>
        </a:xfrm>
      </p:grpSpPr>
      <p:sp>
        <p:nvSpPr>
          <p:cNvPr id="336" name="Google Shape;336;p35"/>
          <p:cNvSpPr txBox="1"/>
          <p:nvPr>
            <p:ph type="title"/>
          </p:nvPr>
        </p:nvSpPr>
        <p:spPr>
          <a:xfrm>
            <a:off x="4119500" y="587200"/>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SPIRITUAL GOALS</a:t>
            </a:r>
            <a:endParaRPr sz="3600">
              <a:solidFill>
                <a:schemeClr val="accent6"/>
              </a:solidFill>
            </a:endParaRPr>
          </a:p>
          <a:p>
            <a:pPr indent="0" lvl="0" marL="0" rtl="0" algn="l">
              <a:spcBef>
                <a:spcPts val="0"/>
              </a:spcBef>
              <a:spcAft>
                <a:spcPts val="0"/>
              </a:spcAft>
              <a:buNone/>
            </a:pPr>
            <a:r>
              <a:rPr lang="en" sz="3600">
                <a:solidFill>
                  <a:schemeClr val="accent5"/>
                </a:solidFill>
              </a:rPr>
              <a:t>&amp; CHALLENGES</a:t>
            </a:r>
            <a:endParaRPr sz="3600">
              <a:solidFill>
                <a:schemeClr val="accent5"/>
              </a:solidFill>
            </a:endParaRPr>
          </a:p>
        </p:txBody>
      </p:sp>
      <p:sp>
        <p:nvSpPr>
          <p:cNvPr id="337" name="Google Shape;337;p35"/>
          <p:cNvSpPr txBox="1"/>
          <p:nvPr>
            <p:ph type="title"/>
          </p:nvPr>
        </p:nvSpPr>
        <p:spPr>
          <a:xfrm>
            <a:off x="4119500" y="1880200"/>
            <a:ext cx="4694700" cy="25860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Organize content well so that all departments understand it</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Sales team don’t appreciate their content, don’t use it and don’t understand how it can make their lives easier</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General misalignment with sales is demotivating for marketing team</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Align with sales, and have sales and marketing working together as one revenue engine towards a common mission</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Managing business development team and outbound is not their area of expertise</a:t>
            </a:r>
            <a:endParaRPr sz="1200">
              <a:solidFill>
                <a:srgbClr val="434343"/>
              </a:solidFill>
              <a:latin typeface="Roboto"/>
              <a:ea typeface="Roboto"/>
              <a:cs typeface="Roboto"/>
              <a:sym typeface="Roboto"/>
            </a:endParaRPr>
          </a:p>
        </p:txBody>
      </p:sp>
      <p:grpSp>
        <p:nvGrpSpPr>
          <p:cNvPr id="338" name="Google Shape;338;p35"/>
          <p:cNvGrpSpPr/>
          <p:nvPr/>
        </p:nvGrpSpPr>
        <p:grpSpPr>
          <a:xfrm>
            <a:off x="507750" y="646325"/>
            <a:ext cx="2884675" cy="3955150"/>
            <a:chOff x="507750" y="646325"/>
            <a:chExt cx="2884675" cy="3955150"/>
          </a:xfrm>
        </p:grpSpPr>
        <p:sp>
          <p:nvSpPr>
            <p:cNvPr id="339" name="Google Shape;339;p35"/>
            <p:cNvSpPr/>
            <p:nvPr/>
          </p:nvSpPr>
          <p:spPr>
            <a:xfrm>
              <a:off x="653425" y="813825"/>
              <a:ext cx="2739000" cy="32217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0" name="Google Shape;340;p35"/>
            <p:cNvPicPr preferRelativeResize="0"/>
            <p:nvPr/>
          </p:nvPicPr>
          <p:blipFill rotWithShape="1">
            <a:blip r:embed="rId3">
              <a:alphaModFix/>
            </a:blip>
            <a:srcRect b="0" l="18933" r="30752" t="11048"/>
            <a:stretch/>
          </p:blipFill>
          <p:spPr>
            <a:xfrm>
              <a:off x="507750" y="646325"/>
              <a:ext cx="2738974" cy="3221711"/>
            </a:xfrm>
            <a:prstGeom prst="rect">
              <a:avLst/>
            </a:prstGeom>
            <a:noFill/>
            <a:ln cap="flat" cmpd="sng" w="38100">
              <a:solidFill>
                <a:schemeClr val="dk1"/>
              </a:solidFill>
              <a:prstDash val="solid"/>
              <a:round/>
              <a:headEnd len="sm" w="sm" type="none"/>
              <a:tailEnd len="sm" w="sm" type="none"/>
            </a:ln>
          </p:spPr>
        </p:pic>
        <p:sp>
          <p:nvSpPr>
            <p:cNvPr id="341" name="Google Shape;341;p35"/>
            <p:cNvSpPr txBox="1"/>
            <p:nvPr/>
          </p:nvSpPr>
          <p:spPr>
            <a:xfrm>
              <a:off x="652950" y="41088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Flo Broderick, Carto</a:t>
              </a:r>
              <a:endParaRPr sz="1000">
                <a:latin typeface="IBM Plex Sans"/>
                <a:ea typeface="IBM Plex Sans"/>
                <a:cs typeface="IBM Plex Sans"/>
                <a:sym typeface="IBM Plex Sans"/>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5" name="Shape 345"/>
        <p:cNvGrpSpPr/>
        <p:nvPr/>
      </p:nvGrpSpPr>
      <p:grpSpPr>
        <a:xfrm>
          <a:off x="0" y="0"/>
          <a:ext cx="0" cy="0"/>
          <a:chOff x="0" y="0"/>
          <a:chExt cx="0" cy="0"/>
        </a:xfrm>
      </p:grpSpPr>
      <p:sp>
        <p:nvSpPr>
          <p:cNvPr id="346" name="Google Shape;346;p36"/>
          <p:cNvSpPr txBox="1"/>
          <p:nvPr>
            <p:ph type="title"/>
          </p:nvPr>
        </p:nvSpPr>
        <p:spPr>
          <a:xfrm>
            <a:off x="593850" y="1370675"/>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WHAT </a:t>
            </a:r>
            <a:r>
              <a:rPr lang="en" sz="3600">
                <a:solidFill>
                  <a:schemeClr val="accent5"/>
                </a:solidFill>
              </a:rPr>
              <a:t>OPEN ENDED QUESTION</a:t>
            </a:r>
            <a:r>
              <a:rPr lang="en" sz="3600">
                <a:solidFill>
                  <a:schemeClr val="accent6"/>
                </a:solidFill>
              </a:rPr>
              <a:t> CAN YOU ASK?</a:t>
            </a:r>
            <a:endParaRPr sz="3600">
              <a:solidFill>
                <a:schemeClr val="accent5"/>
              </a:solidFill>
            </a:endParaRPr>
          </a:p>
        </p:txBody>
      </p:sp>
      <p:sp>
        <p:nvSpPr>
          <p:cNvPr id="347" name="Google Shape;347;p36"/>
          <p:cNvSpPr txBox="1"/>
          <p:nvPr>
            <p:ph type="title"/>
          </p:nvPr>
        </p:nvSpPr>
        <p:spPr>
          <a:xfrm>
            <a:off x="666000" y="2663675"/>
            <a:ext cx="4653300" cy="2308800"/>
          </a:xfrm>
          <a:prstGeom prst="rect">
            <a:avLst/>
          </a:prstGeom>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200">
                <a:solidFill>
                  <a:srgbClr val="434343"/>
                </a:solidFill>
                <a:latin typeface="Roboto"/>
                <a:ea typeface="Roboto"/>
                <a:cs typeface="Roboto"/>
                <a:sym typeface="Roboto"/>
              </a:rPr>
              <a:t>That can help uncover the challenges of your buyers relevant to your service? </a:t>
            </a:r>
            <a:endParaRPr sz="1200">
              <a:solidFill>
                <a:srgbClr val="434343"/>
              </a:solidFill>
              <a:latin typeface="Roboto"/>
              <a:ea typeface="Roboto"/>
              <a:cs typeface="Roboto"/>
              <a:sym typeface="Roboto"/>
            </a:endParaRPr>
          </a:p>
          <a:p>
            <a:pPr indent="0" lvl="0" marL="0" rtl="0" algn="l">
              <a:lnSpc>
                <a:spcPct val="150000"/>
              </a:lnSpc>
              <a:spcBef>
                <a:spcPts val="0"/>
              </a:spcBef>
              <a:spcAft>
                <a:spcPts val="0"/>
              </a:spcAft>
              <a:buNone/>
            </a:pPr>
            <a:r>
              <a:t/>
            </a:r>
            <a:endParaRPr sz="1200">
              <a:solidFill>
                <a:srgbClr val="434343"/>
              </a:solidFill>
              <a:latin typeface="Roboto"/>
              <a:ea typeface="Roboto"/>
              <a:cs typeface="Roboto"/>
              <a:sym typeface="Roboto"/>
            </a:endParaRPr>
          </a:p>
          <a:p>
            <a:pPr indent="0" lvl="0" marL="0" rtl="0" algn="l">
              <a:lnSpc>
                <a:spcPct val="150000"/>
              </a:lnSpc>
              <a:spcBef>
                <a:spcPts val="0"/>
              </a:spcBef>
              <a:spcAft>
                <a:spcPts val="0"/>
              </a:spcAft>
              <a:buNone/>
            </a:pPr>
            <a:r>
              <a:rPr lang="en" sz="1200">
                <a:solidFill>
                  <a:srgbClr val="434343"/>
                </a:solidFill>
                <a:latin typeface="Roboto"/>
                <a:ea typeface="Roboto"/>
                <a:cs typeface="Roboto"/>
                <a:sym typeface="Roboto"/>
              </a:rPr>
              <a:t>Open ended questions rather than yes or no questions help open up your prospect more and get more info out of them.  These can be used both on cold calls and discovery calls</a:t>
            </a:r>
            <a:endParaRPr sz="1200">
              <a:solidFill>
                <a:srgbClr val="434343"/>
              </a:solidFill>
              <a:latin typeface="Roboto"/>
              <a:ea typeface="Roboto"/>
              <a:cs typeface="Roboto"/>
              <a:sym typeface="Roboto"/>
            </a:endParaRPr>
          </a:p>
          <a:p>
            <a:pPr indent="0" lvl="0" marL="0" rtl="0" algn="l">
              <a:lnSpc>
                <a:spcPct val="150000"/>
              </a:lnSpc>
              <a:spcBef>
                <a:spcPts val="0"/>
              </a:spcBef>
              <a:spcAft>
                <a:spcPts val="0"/>
              </a:spcAft>
              <a:buNone/>
            </a:pPr>
            <a:r>
              <a:t/>
            </a:r>
            <a:endParaRPr sz="1200">
              <a:solidFill>
                <a:srgbClr val="434343"/>
              </a:solidFill>
              <a:latin typeface="Roboto"/>
              <a:ea typeface="Roboto"/>
              <a:cs typeface="Roboto"/>
              <a:sym typeface="Roboto"/>
            </a:endParaRPr>
          </a:p>
          <a:p>
            <a:pPr indent="0" lvl="0" marL="0" rtl="0" algn="l">
              <a:lnSpc>
                <a:spcPct val="150000"/>
              </a:lnSpc>
              <a:spcBef>
                <a:spcPts val="0"/>
              </a:spcBef>
              <a:spcAft>
                <a:spcPts val="0"/>
              </a:spcAft>
              <a:buNone/>
            </a:pPr>
            <a:r>
              <a:t/>
            </a:r>
            <a:endParaRPr sz="1200">
              <a:solidFill>
                <a:srgbClr val="434343"/>
              </a:solidFill>
              <a:latin typeface="Roboto"/>
              <a:ea typeface="Roboto"/>
              <a:cs typeface="Roboto"/>
              <a:sym typeface="Roboto"/>
            </a:endParaRPr>
          </a:p>
        </p:txBody>
      </p:sp>
      <p:pic>
        <p:nvPicPr>
          <p:cNvPr id="348" name="Google Shape;348;p36"/>
          <p:cNvPicPr preferRelativeResize="0"/>
          <p:nvPr/>
        </p:nvPicPr>
        <p:blipFill>
          <a:blip r:embed="rId3">
            <a:alphaModFix/>
          </a:blip>
          <a:stretch>
            <a:fillRect/>
          </a:stretch>
        </p:blipFill>
        <p:spPr>
          <a:xfrm>
            <a:off x="6711100" y="2663675"/>
            <a:ext cx="2247350" cy="22473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2" name="Shape 352"/>
        <p:cNvGrpSpPr/>
        <p:nvPr/>
      </p:nvGrpSpPr>
      <p:grpSpPr>
        <a:xfrm>
          <a:off x="0" y="0"/>
          <a:ext cx="0" cy="0"/>
          <a:chOff x="0" y="0"/>
          <a:chExt cx="0" cy="0"/>
        </a:xfrm>
      </p:grpSpPr>
      <p:sp>
        <p:nvSpPr>
          <p:cNvPr id="353" name="Google Shape;353;p37"/>
          <p:cNvSpPr txBox="1"/>
          <p:nvPr>
            <p:ph type="title"/>
          </p:nvPr>
        </p:nvSpPr>
        <p:spPr>
          <a:xfrm>
            <a:off x="4119500" y="896125"/>
            <a:ext cx="44583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PERSONA 3:</a:t>
            </a:r>
            <a:endParaRPr sz="3600">
              <a:solidFill>
                <a:schemeClr val="accent6"/>
              </a:solidFill>
            </a:endParaRPr>
          </a:p>
          <a:p>
            <a:pPr indent="0" lvl="0" marL="0" rtl="0" algn="l">
              <a:spcBef>
                <a:spcPts val="0"/>
              </a:spcBef>
              <a:spcAft>
                <a:spcPts val="0"/>
              </a:spcAft>
              <a:buNone/>
            </a:pPr>
            <a:r>
              <a:rPr lang="en" sz="3600">
                <a:solidFill>
                  <a:schemeClr val="accent5"/>
                </a:solidFill>
              </a:rPr>
              <a:t>CEO/FOUNDER</a:t>
            </a:r>
            <a:endParaRPr sz="3600">
              <a:solidFill>
                <a:schemeClr val="accent5"/>
              </a:solidFill>
            </a:endParaRPr>
          </a:p>
        </p:txBody>
      </p:sp>
      <p:sp>
        <p:nvSpPr>
          <p:cNvPr id="354" name="Google Shape;354;p37"/>
          <p:cNvSpPr/>
          <p:nvPr/>
        </p:nvSpPr>
        <p:spPr>
          <a:xfrm>
            <a:off x="708879" y="768080"/>
            <a:ext cx="2756400" cy="32535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7"/>
          <p:cNvSpPr txBox="1"/>
          <p:nvPr>
            <p:ph type="title"/>
          </p:nvPr>
        </p:nvSpPr>
        <p:spPr>
          <a:xfrm>
            <a:off x="4119500" y="2183375"/>
            <a:ext cx="4792500" cy="17361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b="1" lang="en" sz="1800">
                <a:solidFill>
                  <a:schemeClr val="accent6"/>
                </a:solidFill>
                <a:latin typeface="IBM Plex Sans"/>
                <a:ea typeface="IBM Plex Sans"/>
                <a:cs typeface="IBM Plex Sans"/>
                <a:sym typeface="IBM Plex Sans"/>
              </a:rPr>
              <a:t>Title examples:</a:t>
            </a:r>
            <a:r>
              <a:rPr lang="en" sz="1800">
                <a:solidFill>
                  <a:schemeClr val="accent6"/>
                </a:solidFill>
                <a:latin typeface="IBM Plex Sans"/>
                <a:ea typeface="IBM Plex Sans"/>
                <a:cs typeface="IBM Plex Sans"/>
                <a:sym typeface="IBM Plex Sans"/>
              </a:rPr>
              <a:t> </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800">
                <a:solidFill>
                  <a:schemeClr val="accent6"/>
                </a:solidFill>
                <a:latin typeface="IBM Plex Sans"/>
                <a:ea typeface="IBM Plex Sans"/>
                <a:cs typeface="IBM Plex Sans"/>
                <a:sym typeface="IBM Plex Sans"/>
              </a:rPr>
              <a:t>President, CEO, Founder, Co-founder, Managing Director</a:t>
            </a:r>
            <a:endParaRPr sz="18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800">
              <a:solidFill>
                <a:schemeClr val="accent6"/>
              </a:solidFill>
              <a:latin typeface="IBM Plex Sans"/>
              <a:ea typeface="IBM Plex Sans"/>
              <a:cs typeface="IBM Plex Sans"/>
              <a:sym typeface="IBM Plex Sans"/>
            </a:endParaRPr>
          </a:p>
        </p:txBody>
      </p:sp>
      <p:pic>
        <p:nvPicPr>
          <p:cNvPr id="356" name="Google Shape;356;p37"/>
          <p:cNvPicPr preferRelativeResize="0"/>
          <p:nvPr/>
        </p:nvPicPr>
        <p:blipFill rotWithShape="1">
          <a:blip r:embed="rId3">
            <a:alphaModFix/>
          </a:blip>
          <a:srcRect b="0" l="0" r="5927" t="8425"/>
          <a:stretch/>
        </p:blipFill>
        <p:spPr>
          <a:xfrm>
            <a:off x="579913" y="511583"/>
            <a:ext cx="2756387" cy="3354701"/>
          </a:xfrm>
          <a:prstGeom prst="rect">
            <a:avLst/>
          </a:prstGeom>
          <a:noFill/>
          <a:ln cap="flat" cmpd="sng" w="38100">
            <a:solidFill>
              <a:schemeClr val="dk1"/>
            </a:solidFill>
            <a:prstDash val="solid"/>
            <a:round/>
            <a:headEnd len="sm" w="sm" type="none"/>
            <a:tailEnd len="sm" w="sm" type="none"/>
          </a:ln>
        </p:spPr>
      </p:pic>
      <p:sp>
        <p:nvSpPr>
          <p:cNvPr id="357" name="Google Shape;357;p37"/>
          <p:cNvSpPr txBox="1"/>
          <p:nvPr/>
        </p:nvSpPr>
        <p:spPr>
          <a:xfrm>
            <a:off x="652950" y="41088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Aurelien Mottier, Operatix</a:t>
            </a:r>
            <a:endParaRPr sz="1000">
              <a:latin typeface="IBM Plex Sans"/>
              <a:ea typeface="IBM Plex Sans"/>
              <a:cs typeface="IBM Plex Sans"/>
              <a:sym typeface="IBM Plex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1" name="Shape 361"/>
        <p:cNvGrpSpPr/>
        <p:nvPr/>
      </p:nvGrpSpPr>
      <p:grpSpPr>
        <a:xfrm>
          <a:off x="0" y="0"/>
          <a:ext cx="0" cy="0"/>
          <a:chOff x="0" y="0"/>
          <a:chExt cx="0" cy="0"/>
        </a:xfrm>
      </p:grpSpPr>
      <p:sp>
        <p:nvSpPr>
          <p:cNvPr id="362" name="Google Shape;362;p38"/>
          <p:cNvSpPr txBox="1"/>
          <p:nvPr>
            <p:ph type="title"/>
          </p:nvPr>
        </p:nvSpPr>
        <p:spPr>
          <a:xfrm>
            <a:off x="4119500" y="587200"/>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MATERIAL GOALS </a:t>
            </a:r>
            <a:endParaRPr sz="3600">
              <a:solidFill>
                <a:schemeClr val="accent6"/>
              </a:solidFill>
            </a:endParaRPr>
          </a:p>
          <a:p>
            <a:pPr indent="0" lvl="0" marL="0" rtl="0" algn="l">
              <a:spcBef>
                <a:spcPts val="0"/>
              </a:spcBef>
              <a:spcAft>
                <a:spcPts val="0"/>
              </a:spcAft>
              <a:buNone/>
            </a:pPr>
            <a:r>
              <a:rPr lang="en" sz="3600">
                <a:solidFill>
                  <a:schemeClr val="accent5"/>
                </a:solidFill>
              </a:rPr>
              <a:t>&amp; CHALLENGES</a:t>
            </a:r>
            <a:endParaRPr sz="3600">
              <a:solidFill>
                <a:schemeClr val="accent5"/>
              </a:solidFill>
            </a:endParaRPr>
          </a:p>
        </p:txBody>
      </p:sp>
      <p:sp>
        <p:nvSpPr>
          <p:cNvPr id="363" name="Google Shape;363;p38"/>
          <p:cNvSpPr txBox="1"/>
          <p:nvPr>
            <p:ph type="title"/>
          </p:nvPr>
        </p:nvSpPr>
        <p:spPr>
          <a:xfrm>
            <a:off x="4119500" y="1880200"/>
            <a:ext cx="4107000" cy="28629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Year on year growth</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Being cash flow positive as a business</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Bring in new funding to the company</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customer retention rate</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employee retention rate</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customer satisfaction</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Increase employee satisfaction</a:t>
            </a:r>
            <a:endParaRPr sz="1200">
              <a:solidFill>
                <a:schemeClr val="accent6"/>
              </a:solidFill>
              <a:latin typeface="IBM Plex Sans"/>
              <a:ea typeface="IBM Plex Sans"/>
              <a:cs typeface="IBM Plex Sans"/>
              <a:sym typeface="IBM Plex Sans"/>
            </a:endParaRPr>
          </a:p>
          <a:p>
            <a:pPr indent="-304800" lvl="0" marL="457200" rtl="0" algn="l">
              <a:lnSpc>
                <a:spcPct val="150000"/>
              </a:lnSpc>
              <a:spcBef>
                <a:spcPts val="0"/>
              </a:spcBef>
              <a:spcAft>
                <a:spcPts val="0"/>
              </a:spcAft>
              <a:buClr>
                <a:schemeClr val="accent6"/>
              </a:buClr>
              <a:buSzPts val="1200"/>
              <a:buFont typeface="IBM Plex Sans"/>
              <a:buChar char="●"/>
            </a:pPr>
            <a:r>
              <a:rPr lang="en" sz="1200">
                <a:solidFill>
                  <a:schemeClr val="accent6"/>
                </a:solidFill>
                <a:latin typeface="IBM Plex Sans"/>
                <a:ea typeface="IBM Plex Sans"/>
                <a:cs typeface="IBM Plex Sans"/>
                <a:sym typeface="IBM Plex Sans"/>
              </a:rPr>
              <a:t>Seeing consistent results and pipeline from sales team</a:t>
            </a:r>
            <a:endParaRPr sz="1200">
              <a:solidFill>
                <a:schemeClr val="accent6"/>
              </a:solidFill>
              <a:latin typeface="IBM Plex Sans"/>
              <a:ea typeface="IBM Plex Sans"/>
              <a:cs typeface="IBM Plex Sans"/>
              <a:sym typeface="IBM Plex Sans"/>
            </a:endParaRPr>
          </a:p>
          <a:p>
            <a:pPr indent="0" lvl="0" marL="457200" rtl="0" algn="l">
              <a:lnSpc>
                <a:spcPct val="150000"/>
              </a:lnSpc>
              <a:spcBef>
                <a:spcPts val="0"/>
              </a:spcBef>
              <a:spcAft>
                <a:spcPts val="0"/>
              </a:spcAft>
              <a:buNone/>
            </a:pPr>
            <a:r>
              <a:t/>
            </a:r>
            <a:endParaRPr sz="1200">
              <a:solidFill>
                <a:schemeClr val="accent6"/>
              </a:solidFill>
              <a:latin typeface="IBM Plex Sans"/>
              <a:ea typeface="IBM Plex Sans"/>
              <a:cs typeface="IBM Plex Sans"/>
              <a:sym typeface="IBM Plex Sans"/>
            </a:endParaRPr>
          </a:p>
        </p:txBody>
      </p:sp>
      <p:sp>
        <p:nvSpPr>
          <p:cNvPr id="364" name="Google Shape;364;p38"/>
          <p:cNvSpPr/>
          <p:nvPr/>
        </p:nvSpPr>
        <p:spPr>
          <a:xfrm>
            <a:off x="708879" y="768080"/>
            <a:ext cx="2756400" cy="32535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5" name="Google Shape;365;p38"/>
          <p:cNvPicPr preferRelativeResize="0"/>
          <p:nvPr/>
        </p:nvPicPr>
        <p:blipFill rotWithShape="1">
          <a:blip r:embed="rId3">
            <a:alphaModFix/>
          </a:blip>
          <a:srcRect b="0" l="0" r="5927" t="8425"/>
          <a:stretch/>
        </p:blipFill>
        <p:spPr>
          <a:xfrm>
            <a:off x="644400" y="451433"/>
            <a:ext cx="2756387" cy="3354701"/>
          </a:xfrm>
          <a:prstGeom prst="rect">
            <a:avLst/>
          </a:prstGeom>
          <a:noFill/>
          <a:ln cap="flat" cmpd="sng" w="38100">
            <a:solidFill>
              <a:schemeClr val="dk1"/>
            </a:solidFill>
            <a:prstDash val="solid"/>
            <a:round/>
            <a:headEnd len="sm" w="sm" type="none"/>
            <a:tailEnd len="sm" w="sm" type="none"/>
          </a:ln>
        </p:spPr>
      </p:pic>
      <p:sp>
        <p:nvSpPr>
          <p:cNvPr id="366" name="Google Shape;366;p38"/>
          <p:cNvSpPr txBox="1"/>
          <p:nvPr/>
        </p:nvSpPr>
        <p:spPr>
          <a:xfrm>
            <a:off x="652950" y="41088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Aurelien Mottier, Operatix</a:t>
            </a:r>
            <a:endParaRPr sz="1000">
              <a:latin typeface="IBM Plex Sans"/>
              <a:ea typeface="IBM Plex Sans"/>
              <a:cs typeface="IBM Plex Sans"/>
              <a:sym typeface="IBM Plex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0" name="Shape 370"/>
        <p:cNvGrpSpPr/>
        <p:nvPr/>
      </p:nvGrpSpPr>
      <p:grpSpPr>
        <a:xfrm>
          <a:off x="0" y="0"/>
          <a:ext cx="0" cy="0"/>
          <a:chOff x="0" y="0"/>
          <a:chExt cx="0" cy="0"/>
        </a:xfrm>
      </p:grpSpPr>
      <p:sp>
        <p:nvSpPr>
          <p:cNvPr id="371" name="Google Shape;371;p39"/>
          <p:cNvSpPr txBox="1"/>
          <p:nvPr>
            <p:ph type="title"/>
          </p:nvPr>
        </p:nvSpPr>
        <p:spPr>
          <a:xfrm>
            <a:off x="4119500" y="587200"/>
            <a:ext cx="48492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SPIRITUAL GOALS</a:t>
            </a:r>
            <a:endParaRPr sz="3600">
              <a:solidFill>
                <a:schemeClr val="accent6"/>
              </a:solidFill>
            </a:endParaRPr>
          </a:p>
          <a:p>
            <a:pPr indent="0" lvl="0" marL="0" rtl="0" algn="l">
              <a:spcBef>
                <a:spcPts val="0"/>
              </a:spcBef>
              <a:spcAft>
                <a:spcPts val="0"/>
              </a:spcAft>
              <a:buNone/>
            </a:pPr>
            <a:r>
              <a:rPr lang="en" sz="3600">
                <a:solidFill>
                  <a:schemeClr val="accent5"/>
                </a:solidFill>
              </a:rPr>
              <a:t>&amp; CHALLENGES</a:t>
            </a:r>
            <a:endParaRPr sz="3600">
              <a:solidFill>
                <a:schemeClr val="accent5"/>
              </a:solidFill>
            </a:endParaRPr>
          </a:p>
        </p:txBody>
      </p:sp>
      <p:sp>
        <p:nvSpPr>
          <p:cNvPr id="372" name="Google Shape;372;p39"/>
          <p:cNvSpPr txBox="1"/>
          <p:nvPr>
            <p:ph type="title"/>
          </p:nvPr>
        </p:nvSpPr>
        <p:spPr>
          <a:xfrm>
            <a:off x="4119500" y="1880200"/>
            <a:ext cx="4601700" cy="25860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Driving towards their mission and vision</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Keeping departments aligned and happy</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Getting involved in sales too much and not empowering their own team</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Keep staff &amp; customers happy and have them believe in their mission and vision</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Best employees getting stolen from competitors</a:t>
            </a:r>
            <a:endParaRPr sz="1200">
              <a:solidFill>
                <a:srgbClr val="434343"/>
              </a:solidFill>
              <a:latin typeface="Roboto"/>
              <a:ea typeface="Roboto"/>
              <a:cs typeface="Roboto"/>
              <a:sym typeface="Roboto"/>
            </a:endParaRPr>
          </a:p>
          <a:p>
            <a:pPr indent="-304800" lvl="0" marL="457200" rtl="0" algn="l">
              <a:lnSpc>
                <a:spcPct val="150000"/>
              </a:lnSpc>
              <a:spcBef>
                <a:spcPts val="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Not able to focus on mission strategy enough as getting pulled into the weeds in different departments</a:t>
            </a:r>
            <a:endParaRPr sz="1200">
              <a:solidFill>
                <a:srgbClr val="434343"/>
              </a:solidFill>
              <a:latin typeface="Roboto"/>
              <a:ea typeface="Roboto"/>
              <a:cs typeface="Roboto"/>
              <a:sym typeface="Roboto"/>
            </a:endParaRPr>
          </a:p>
        </p:txBody>
      </p:sp>
      <p:sp>
        <p:nvSpPr>
          <p:cNvPr id="373" name="Google Shape;373;p39"/>
          <p:cNvSpPr/>
          <p:nvPr/>
        </p:nvSpPr>
        <p:spPr>
          <a:xfrm>
            <a:off x="708879" y="768080"/>
            <a:ext cx="2756400" cy="3253500"/>
          </a:xfrm>
          <a:prstGeom prst="rect">
            <a:avLst/>
          </a:prstGeom>
          <a:solidFill>
            <a:schemeClr val="accent5"/>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4" name="Google Shape;374;p39"/>
          <p:cNvPicPr preferRelativeResize="0"/>
          <p:nvPr/>
        </p:nvPicPr>
        <p:blipFill rotWithShape="1">
          <a:blip r:embed="rId3">
            <a:alphaModFix/>
          </a:blip>
          <a:srcRect b="0" l="0" r="5927" t="8425"/>
          <a:stretch/>
        </p:blipFill>
        <p:spPr>
          <a:xfrm>
            <a:off x="579913" y="511583"/>
            <a:ext cx="2756387" cy="3354701"/>
          </a:xfrm>
          <a:prstGeom prst="rect">
            <a:avLst/>
          </a:prstGeom>
          <a:noFill/>
          <a:ln cap="flat" cmpd="sng" w="38100">
            <a:solidFill>
              <a:schemeClr val="dk1"/>
            </a:solidFill>
            <a:prstDash val="solid"/>
            <a:round/>
            <a:headEnd len="sm" w="sm" type="none"/>
            <a:tailEnd len="sm" w="sm" type="none"/>
          </a:ln>
        </p:spPr>
      </p:pic>
      <p:sp>
        <p:nvSpPr>
          <p:cNvPr id="375" name="Google Shape;375;p39"/>
          <p:cNvSpPr txBox="1"/>
          <p:nvPr/>
        </p:nvSpPr>
        <p:spPr>
          <a:xfrm>
            <a:off x="652950" y="4108875"/>
            <a:ext cx="2739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IBM Plex Sans"/>
                <a:ea typeface="IBM Plex Sans"/>
                <a:cs typeface="IBM Plex Sans"/>
                <a:sym typeface="IBM Plex Sans"/>
              </a:rPr>
              <a:t>Example:</a:t>
            </a:r>
            <a:endParaRPr sz="1000">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Aurelien Mottier, Operatix</a:t>
            </a:r>
            <a:endParaRPr sz="1000">
              <a:latin typeface="IBM Plex Sans"/>
              <a:ea typeface="IBM Plex Sans"/>
              <a:cs typeface="IBM Plex Sans"/>
              <a:sym typeface="IBM Plex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9" name="Shape 379"/>
        <p:cNvGrpSpPr/>
        <p:nvPr/>
      </p:nvGrpSpPr>
      <p:grpSpPr>
        <a:xfrm>
          <a:off x="0" y="0"/>
          <a:ext cx="0" cy="0"/>
          <a:chOff x="0" y="0"/>
          <a:chExt cx="0" cy="0"/>
        </a:xfrm>
      </p:grpSpPr>
      <p:sp>
        <p:nvSpPr>
          <p:cNvPr id="380" name="Google Shape;380;p40"/>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0"/>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0"/>
          <p:cNvSpPr txBox="1"/>
          <p:nvPr/>
        </p:nvSpPr>
        <p:spPr>
          <a:xfrm>
            <a:off x="3562825" y="4010175"/>
            <a:ext cx="38802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lt1"/>
                </a:solidFill>
                <a:latin typeface="IBM Plex Sans"/>
                <a:ea typeface="IBM Plex Sans"/>
                <a:cs typeface="IBM Plex Sans"/>
                <a:sym typeface="IBM Plex Sans"/>
              </a:rPr>
              <a:t>How to ask open ended questions to uncover your buyer’s challenges</a:t>
            </a:r>
            <a:endParaRPr>
              <a:solidFill>
                <a:schemeClr val="lt1"/>
              </a:solidFill>
              <a:latin typeface="IBM Plex Sans"/>
              <a:ea typeface="IBM Plex Sans"/>
              <a:cs typeface="IBM Plex Sans"/>
              <a:sym typeface="IBM Plex Sans"/>
            </a:endParaRPr>
          </a:p>
        </p:txBody>
      </p:sp>
      <p:sp>
        <p:nvSpPr>
          <p:cNvPr id="383" name="Google Shape;383;p40"/>
          <p:cNvSpPr txBox="1"/>
          <p:nvPr>
            <p:ph type="title"/>
          </p:nvPr>
        </p:nvSpPr>
        <p:spPr>
          <a:xfrm>
            <a:off x="3542750" y="1976400"/>
            <a:ext cx="5720400" cy="21549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latin typeface="Oswald Medium"/>
                <a:ea typeface="Oswald Medium"/>
                <a:cs typeface="Oswald Medium"/>
                <a:sym typeface="Oswald Medium"/>
              </a:rPr>
              <a:t>PROBING</a:t>
            </a:r>
            <a:br>
              <a:rPr lang="en">
                <a:latin typeface="Oswald Medium"/>
                <a:ea typeface="Oswald Medium"/>
                <a:cs typeface="Oswald Medium"/>
                <a:sym typeface="Oswald Medium"/>
              </a:rPr>
            </a:br>
            <a:r>
              <a:rPr lang="en">
                <a:solidFill>
                  <a:schemeClr val="dk2"/>
                </a:solidFill>
                <a:latin typeface="Oswald Medium"/>
                <a:ea typeface="Oswald Medium"/>
                <a:cs typeface="Oswald Medium"/>
                <a:sym typeface="Oswald Medium"/>
              </a:rPr>
              <a:t>QUESTIONS</a:t>
            </a:r>
            <a:endParaRPr sz="6400">
              <a:solidFill>
                <a:schemeClr val="dk2"/>
              </a:solidFill>
              <a:latin typeface="Oswald Medium"/>
              <a:ea typeface="Oswald Medium"/>
              <a:cs typeface="Oswald Medium"/>
              <a:sym typeface="Oswald Medium"/>
            </a:endParaRPr>
          </a:p>
        </p:txBody>
      </p:sp>
      <p:pic>
        <p:nvPicPr>
          <p:cNvPr id="384" name="Google Shape;384;p40"/>
          <p:cNvPicPr preferRelativeResize="0"/>
          <p:nvPr/>
        </p:nvPicPr>
        <p:blipFill>
          <a:blip r:embed="rId3">
            <a:alphaModFix/>
          </a:blip>
          <a:stretch>
            <a:fillRect/>
          </a:stretch>
        </p:blipFill>
        <p:spPr>
          <a:xfrm>
            <a:off x="1104663" y="1152563"/>
            <a:ext cx="1055324" cy="105532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1"/>
          <p:cNvSpPr txBox="1"/>
          <p:nvPr/>
        </p:nvSpPr>
        <p:spPr>
          <a:xfrm>
            <a:off x="4329775" y="884700"/>
            <a:ext cx="4443000" cy="33741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How are you assessing if your sales team believe in the company’s mission so they believe in what they sell?</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How are you keeping your sales team happy so they are not poached by competitors or want to move into a different role?</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How are you ensuring top reps don’t want to become AEs too soon?</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How long does it take you to train and onboard new sales people?</a:t>
            </a:r>
            <a:endParaRPr>
              <a:solidFill>
                <a:schemeClr val="accent6"/>
              </a:solidFill>
              <a:latin typeface="IBM Plex Sans"/>
              <a:ea typeface="IBM Plex Sans"/>
              <a:cs typeface="IBM Plex Sans"/>
              <a:sym typeface="IBM Plex Sans"/>
            </a:endParaRPr>
          </a:p>
        </p:txBody>
      </p:sp>
      <p:sp>
        <p:nvSpPr>
          <p:cNvPr id="390" name="Google Shape;390;p41"/>
          <p:cNvSpPr txBox="1"/>
          <p:nvPr>
            <p:ph type="title"/>
          </p:nvPr>
        </p:nvSpPr>
        <p:spPr>
          <a:xfrm>
            <a:off x="593850" y="884700"/>
            <a:ext cx="3189600" cy="1169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accent6"/>
                </a:solidFill>
              </a:rPr>
              <a:t>QUESTIONS ABOUT</a:t>
            </a:r>
            <a:endParaRPr sz="3200">
              <a:solidFill>
                <a:schemeClr val="accent6"/>
              </a:solidFill>
            </a:endParaRPr>
          </a:p>
          <a:p>
            <a:pPr indent="0" lvl="0" marL="0" rtl="0" algn="l">
              <a:spcBef>
                <a:spcPts val="0"/>
              </a:spcBef>
              <a:spcAft>
                <a:spcPts val="0"/>
              </a:spcAft>
              <a:buNone/>
            </a:pPr>
            <a:r>
              <a:rPr lang="en" sz="3200">
                <a:solidFill>
                  <a:schemeClr val="accent5"/>
                </a:solidFill>
              </a:rPr>
              <a:t>THEIR SALES TEAM</a:t>
            </a:r>
            <a:endParaRPr sz="3200">
              <a:solidFill>
                <a:schemeClr val="accent5"/>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2"/>
          <p:cNvSpPr txBox="1"/>
          <p:nvPr/>
        </p:nvSpPr>
        <p:spPr>
          <a:xfrm>
            <a:off x="4329775" y="884700"/>
            <a:ext cx="4443000" cy="36219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How many touch points do you use in your cadences?</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Do any of your SDRs have call reluctance?</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Which technologies do you use to implement cadences?</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How are you currently ensuring your sales messaging is relevant and personalised to your prospects?</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What sales channels are you using at (company name) to generate consistent pipeline?</a:t>
            </a:r>
            <a:endParaRPr>
              <a:solidFill>
                <a:schemeClr val="accent6"/>
              </a:solidFill>
              <a:latin typeface="IBM Plex Sans"/>
              <a:ea typeface="IBM Plex Sans"/>
              <a:cs typeface="IBM Plex Sans"/>
              <a:sym typeface="IBM Plex Sans"/>
            </a:endParaRPr>
          </a:p>
        </p:txBody>
      </p:sp>
      <p:sp>
        <p:nvSpPr>
          <p:cNvPr id="396" name="Google Shape;396;p42"/>
          <p:cNvSpPr txBox="1"/>
          <p:nvPr>
            <p:ph type="title"/>
          </p:nvPr>
        </p:nvSpPr>
        <p:spPr>
          <a:xfrm>
            <a:off x="593850" y="884700"/>
            <a:ext cx="3189600" cy="1169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accent6"/>
                </a:solidFill>
              </a:rPr>
              <a:t>QUESTIONS ABOUT</a:t>
            </a:r>
            <a:endParaRPr sz="3200">
              <a:solidFill>
                <a:schemeClr val="accent6"/>
              </a:solidFill>
            </a:endParaRPr>
          </a:p>
          <a:p>
            <a:pPr indent="0" lvl="0" marL="0" rtl="0" algn="l">
              <a:spcBef>
                <a:spcPts val="0"/>
              </a:spcBef>
              <a:spcAft>
                <a:spcPts val="0"/>
              </a:spcAft>
              <a:buNone/>
            </a:pPr>
            <a:r>
              <a:rPr lang="en" sz="3200">
                <a:solidFill>
                  <a:schemeClr val="accent5"/>
                </a:solidFill>
              </a:rPr>
              <a:t>THEIR PROCESS</a:t>
            </a:r>
            <a:endParaRPr sz="3200">
              <a:solidFill>
                <a:schemeClr val="accent5"/>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3"/>
          <p:cNvSpPr txBox="1"/>
          <p:nvPr/>
        </p:nvSpPr>
        <p:spPr>
          <a:xfrm>
            <a:off x="4321025" y="917925"/>
            <a:ext cx="4443000" cy="26304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What are your quarterly or monthly targets for your sales team?</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How close are they to achieving them?</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Aside from commission and salary, what</a:t>
            </a:r>
            <a:r>
              <a:rPr lang="en">
                <a:solidFill>
                  <a:schemeClr val="accent6"/>
                </a:solidFill>
                <a:latin typeface="IBM Plex Sans"/>
                <a:ea typeface="IBM Plex Sans"/>
                <a:cs typeface="IBM Plex Sans"/>
                <a:sym typeface="IBM Plex Sans"/>
              </a:rPr>
              <a:t> else is important to your team?</a:t>
            </a:r>
            <a:endParaRPr>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a:solidFill>
                <a:schemeClr val="accent6"/>
              </a:solidFill>
              <a:latin typeface="IBM Plex Sans"/>
              <a:ea typeface="IBM Plex Sans"/>
              <a:cs typeface="IBM Plex Sans"/>
              <a:sym typeface="IBM Plex Sans"/>
            </a:endParaRPr>
          </a:p>
          <a:p>
            <a:pPr indent="-317500" lvl="0" marL="457200" rtl="0" algn="l">
              <a:lnSpc>
                <a:spcPct val="115000"/>
              </a:lnSpc>
              <a:spcBef>
                <a:spcPts val="0"/>
              </a:spcBef>
              <a:spcAft>
                <a:spcPts val="0"/>
              </a:spcAft>
              <a:buClr>
                <a:schemeClr val="accent6"/>
              </a:buClr>
              <a:buSzPts val="1400"/>
              <a:buFont typeface="IBM Plex Sans"/>
              <a:buChar char="●"/>
            </a:pPr>
            <a:r>
              <a:rPr lang="en">
                <a:solidFill>
                  <a:schemeClr val="accent6"/>
                </a:solidFill>
                <a:latin typeface="IBM Plex Sans"/>
                <a:ea typeface="IBM Plex Sans"/>
                <a:cs typeface="IBM Plex Sans"/>
                <a:sym typeface="IBM Plex Sans"/>
              </a:rPr>
              <a:t>Have you run successful outbound programs at (company name) in the past?</a:t>
            </a:r>
            <a:endParaRPr>
              <a:solidFill>
                <a:schemeClr val="accent6"/>
              </a:solidFill>
              <a:latin typeface="IBM Plex Sans"/>
              <a:ea typeface="IBM Plex Sans"/>
              <a:cs typeface="IBM Plex Sans"/>
              <a:sym typeface="IBM Plex Sans"/>
            </a:endParaRPr>
          </a:p>
        </p:txBody>
      </p:sp>
      <p:sp>
        <p:nvSpPr>
          <p:cNvPr id="402" name="Google Shape;402;p43"/>
          <p:cNvSpPr txBox="1"/>
          <p:nvPr>
            <p:ph type="title"/>
          </p:nvPr>
        </p:nvSpPr>
        <p:spPr>
          <a:xfrm>
            <a:off x="593850" y="884700"/>
            <a:ext cx="3612300" cy="1662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accent6"/>
                </a:solidFill>
              </a:rPr>
              <a:t>QUESTIONS ABOUT</a:t>
            </a:r>
            <a:endParaRPr sz="3200">
              <a:solidFill>
                <a:schemeClr val="accent6"/>
              </a:solidFill>
            </a:endParaRPr>
          </a:p>
          <a:p>
            <a:pPr indent="0" lvl="0" marL="0" rtl="0" algn="l">
              <a:spcBef>
                <a:spcPts val="0"/>
              </a:spcBef>
              <a:spcAft>
                <a:spcPts val="0"/>
              </a:spcAft>
              <a:buNone/>
            </a:pPr>
            <a:r>
              <a:rPr lang="en" sz="3200">
                <a:solidFill>
                  <a:schemeClr val="accent5"/>
                </a:solidFill>
              </a:rPr>
              <a:t>THEIR GOALS &amp; TARGET OUTCOMES</a:t>
            </a:r>
            <a:endParaRPr sz="3200">
              <a:solidFill>
                <a:schemeClr val="accent5"/>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6" name="Shape 406"/>
        <p:cNvGrpSpPr/>
        <p:nvPr/>
      </p:nvGrpSpPr>
      <p:grpSpPr>
        <a:xfrm>
          <a:off x="0" y="0"/>
          <a:ext cx="0" cy="0"/>
          <a:chOff x="0" y="0"/>
          <a:chExt cx="0" cy="0"/>
        </a:xfrm>
      </p:grpSpPr>
      <p:sp>
        <p:nvSpPr>
          <p:cNvPr id="407" name="Google Shape;407;p44"/>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4"/>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9" name="Google Shape;409;p44"/>
          <p:cNvPicPr preferRelativeResize="0"/>
          <p:nvPr/>
        </p:nvPicPr>
        <p:blipFill>
          <a:blip r:embed="rId3">
            <a:alphaModFix/>
          </a:blip>
          <a:stretch>
            <a:fillRect/>
          </a:stretch>
        </p:blipFill>
        <p:spPr>
          <a:xfrm>
            <a:off x="1085950" y="1123375"/>
            <a:ext cx="1092749" cy="1092749"/>
          </a:xfrm>
          <a:prstGeom prst="rect">
            <a:avLst/>
          </a:prstGeom>
          <a:noFill/>
          <a:ln>
            <a:noFill/>
          </a:ln>
        </p:spPr>
      </p:pic>
      <p:sp>
        <p:nvSpPr>
          <p:cNvPr id="410" name="Google Shape;410;p44"/>
          <p:cNvSpPr txBox="1"/>
          <p:nvPr/>
        </p:nvSpPr>
        <p:spPr>
          <a:xfrm>
            <a:off x="3562825" y="4010175"/>
            <a:ext cx="38802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a:solidFill>
                <a:srgbClr val="FFFFFF"/>
              </a:solidFill>
              <a:latin typeface="IBM Plex Sans"/>
              <a:ea typeface="IBM Plex Sans"/>
              <a:cs typeface="IBM Plex Sans"/>
              <a:sym typeface="IBM Plex Sans"/>
            </a:endParaRPr>
          </a:p>
        </p:txBody>
      </p:sp>
      <p:sp>
        <p:nvSpPr>
          <p:cNvPr id="411" name="Google Shape;411;p44"/>
          <p:cNvSpPr txBox="1"/>
          <p:nvPr/>
        </p:nvSpPr>
        <p:spPr>
          <a:xfrm>
            <a:off x="3542750" y="1752975"/>
            <a:ext cx="4180500" cy="21549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6400">
                <a:solidFill>
                  <a:srgbClr val="FFFFFF"/>
                </a:solidFill>
                <a:latin typeface="Oswald Medium"/>
                <a:ea typeface="Oswald Medium"/>
                <a:cs typeface="Oswald Medium"/>
                <a:sym typeface="Oswald Medium"/>
              </a:rPr>
              <a:t>POWER </a:t>
            </a:r>
            <a:r>
              <a:rPr lang="en" sz="6400">
                <a:solidFill>
                  <a:srgbClr val="24E1F0"/>
                </a:solidFill>
                <a:latin typeface="Oswald Medium"/>
                <a:ea typeface="Oswald Medium"/>
                <a:cs typeface="Oswald Medium"/>
                <a:sym typeface="Oswald Medium"/>
              </a:rPr>
              <a:t>STATS </a:t>
            </a:r>
            <a:endParaRPr sz="6400">
              <a:solidFill>
                <a:srgbClr val="24E1F0"/>
              </a:solidFill>
              <a:latin typeface="Oswald Medium"/>
              <a:ea typeface="Oswald Medium"/>
              <a:cs typeface="Oswald Medium"/>
              <a:sym typeface="Oswald Medium"/>
            </a:endParaRPr>
          </a:p>
        </p:txBody>
      </p:sp>
      <p:sp>
        <p:nvSpPr>
          <p:cNvPr id="412" name="Google Shape;412;p44"/>
          <p:cNvSpPr txBox="1"/>
          <p:nvPr/>
        </p:nvSpPr>
        <p:spPr>
          <a:xfrm>
            <a:off x="3576500" y="3936250"/>
            <a:ext cx="4612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IBM Plex Sans"/>
                <a:ea typeface="IBM Plex Sans"/>
                <a:cs typeface="IBM Plex Sans"/>
                <a:sym typeface="IBM Plex Sans"/>
              </a:rPr>
              <a:t>Industry statistics that frame problems and educate your buyers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416" name="Shape 416"/>
        <p:cNvGrpSpPr/>
        <p:nvPr/>
      </p:nvGrpSpPr>
      <p:grpSpPr>
        <a:xfrm>
          <a:off x="0" y="0"/>
          <a:ext cx="0" cy="0"/>
          <a:chOff x="0" y="0"/>
          <a:chExt cx="0" cy="0"/>
        </a:xfrm>
      </p:grpSpPr>
      <p:sp>
        <p:nvSpPr>
          <p:cNvPr id="417" name="Google Shape;417;p45"/>
          <p:cNvSpPr txBox="1"/>
          <p:nvPr>
            <p:ph type="title"/>
          </p:nvPr>
        </p:nvSpPr>
        <p:spPr>
          <a:xfrm>
            <a:off x="1343538" y="449600"/>
            <a:ext cx="3612300" cy="1169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lt1"/>
                </a:solidFill>
              </a:rPr>
              <a:t>SALES OUTREACH</a:t>
            </a:r>
            <a:endParaRPr sz="3200">
              <a:solidFill>
                <a:schemeClr val="lt1"/>
              </a:solidFill>
            </a:endParaRPr>
          </a:p>
          <a:p>
            <a:pPr indent="0" lvl="0" marL="0" rtl="0" algn="l">
              <a:spcBef>
                <a:spcPts val="0"/>
              </a:spcBef>
              <a:spcAft>
                <a:spcPts val="0"/>
              </a:spcAft>
              <a:buNone/>
            </a:pPr>
            <a:r>
              <a:rPr lang="en" sz="3200">
                <a:solidFill>
                  <a:schemeClr val="lt1"/>
                </a:solidFill>
              </a:rPr>
              <a:t>POWER STATS</a:t>
            </a:r>
            <a:endParaRPr sz="3200">
              <a:solidFill>
                <a:schemeClr val="lt1"/>
              </a:solidFill>
            </a:endParaRPr>
          </a:p>
        </p:txBody>
      </p:sp>
      <p:sp>
        <p:nvSpPr>
          <p:cNvPr id="418" name="Google Shape;418;p45"/>
          <p:cNvSpPr txBox="1"/>
          <p:nvPr/>
        </p:nvSpPr>
        <p:spPr>
          <a:xfrm>
            <a:off x="7002400" y="460488"/>
            <a:ext cx="1948500" cy="7851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Only 18% of buyers </a:t>
            </a:r>
            <a:r>
              <a:rPr b="1" lang="en" sz="1300">
                <a:solidFill>
                  <a:schemeClr val="accent6"/>
                </a:solidFill>
                <a:latin typeface="IBM Plex Sans"/>
                <a:ea typeface="IBM Plex Sans"/>
                <a:cs typeface="IBM Plex Sans"/>
                <a:sym typeface="IBM Plex Sans"/>
              </a:rPr>
              <a:t>trust and respect salespeople </a:t>
            </a:r>
            <a:r>
              <a:rPr lang="en" sz="1300">
                <a:solidFill>
                  <a:schemeClr val="accent6"/>
                </a:solidFill>
                <a:latin typeface="IBM Plex Sans"/>
                <a:ea typeface="IBM Plex Sans"/>
                <a:cs typeface="IBM Plex Sans"/>
                <a:sym typeface="IBM Plex Sans"/>
              </a:rPr>
              <a:t>(Roundup)</a:t>
            </a:r>
            <a:endParaRPr sz="1300">
              <a:solidFill>
                <a:schemeClr val="accent6"/>
              </a:solidFill>
              <a:latin typeface="IBM Plex Sans"/>
              <a:ea typeface="IBM Plex Sans"/>
              <a:cs typeface="IBM Plex Sans"/>
              <a:sym typeface="IBM Plex Sans"/>
            </a:endParaRPr>
          </a:p>
        </p:txBody>
      </p:sp>
      <p:sp>
        <p:nvSpPr>
          <p:cNvPr id="419" name="Google Shape;419;p45"/>
          <p:cNvSpPr txBox="1"/>
          <p:nvPr/>
        </p:nvSpPr>
        <p:spPr>
          <a:xfrm>
            <a:off x="416400" y="1789050"/>
            <a:ext cx="4233000" cy="7851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6"/>
                </a:solidFill>
                <a:latin typeface="IBM Plex Sans"/>
                <a:ea typeface="IBM Plex Sans"/>
                <a:cs typeface="IBM Plex Sans"/>
                <a:sym typeface="IBM Plex Sans"/>
              </a:rPr>
              <a:t>On average it takes </a:t>
            </a:r>
            <a:r>
              <a:rPr b="1" lang="en" sz="1300">
                <a:solidFill>
                  <a:schemeClr val="accent5"/>
                </a:solidFill>
                <a:latin typeface="IBM Plex Sans"/>
                <a:ea typeface="IBM Plex Sans"/>
                <a:cs typeface="IBM Plex Sans"/>
                <a:sym typeface="IBM Plex Sans"/>
              </a:rPr>
              <a:t>10-14 touches </a:t>
            </a:r>
            <a:r>
              <a:rPr lang="en" sz="1300">
                <a:solidFill>
                  <a:schemeClr val="accent6"/>
                </a:solidFill>
                <a:latin typeface="IBM Plex Sans"/>
                <a:ea typeface="IBM Plex Sans"/>
                <a:cs typeface="IBM Plex Sans"/>
                <a:sym typeface="IBM Plex Sans"/>
              </a:rPr>
              <a:t>to book a meeting with a cold lead, which means SDRs need motivation and belief to stay persistent</a:t>
            </a:r>
            <a:endParaRPr b="1" sz="1300">
              <a:solidFill>
                <a:schemeClr val="accent6"/>
              </a:solidFill>
              <a:latin typeface="IBM Plex Sans"/>
              <a:ea typeface="IBM Plex Sans"/>
              <a:cs typeface="IBM Plex Sans"/>
              <a:sym typeface="IBM Plex Sans"/>
            </a:endParaRPr>
          </a:p>
        </p:txBody>
      </p:sp>
      <p:sp>
        <p:nvSpPr>
          <p:cNvPr id="420" name="Google Shape;420;p45"/>
          <p:cNvSpPr txBox="1"/>
          <p:nvPr/>
        </p:nvSpPr>
        <p:spPr>
          <a:xfrm>
            <a:off x="4930554" y="460500"/>
            <a:ext cx="1948500" cy="15855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6"/>
                </a:solidFill>
                <a:latin typeface="IBM Plex Sans"/>
                <a:ea typeface="IBM Plex Sans"/>
                <a:cs typeface="IBM Plex Sans"/>
                <a:sym typeface="IBM Plex Sans"/>
              </a:rPr>
              <a:t>82% of CEOs said their sales organization had a </a:t>
            </a:r>
            <a:r>
              <a:rPr b="1" lang="en" sz="1300">
                <a:solidFill>
                  <a:schemeClr val="accent5"/>
                </a:solidFill>
                <a:latin typeface="IBM Plex Sans"/>
                <a:ea typeface="IBM Plex Sans"/>
                <a:cs typeface="IBM Plex Sans"/>
                <a:sym typeface="IBM Plex Sans"/>
              </a:rPr>
              <a:t>poorly defined process</a:t>
            </a:r>
            <a:r>
              <a:rPr b="1" lang="en" sz="1300">
                <a:solidFill>
                  <a:schemeClr val="accent6"/>
                </a:solidFill>
                <a:latin typeface="IBM Plex Sans"/>
                <a:ea typeface="IBM Plex Sans"/>
                <a:cs typeface="IBM Plex Sans"/>
                <a:sym typeface="IBM Plex Sans"/>
              </a:rPr>
              <a:t> </a:t>
            </a:r>
            <a:r>
              <a:rPr lang="en" sz="1300">
                <a:solidFill>
                  <a:schemeClr val="accent6"/>
                </a:solidFill>
                <a:latin typeface="IBM Plex Sans"/>
                <a:ea typeface="IBM Plex Sans"/>
                <a:cs typeface="IBM Plex Sans"/>
                <a:sym typeface="IBM Plex Sans"/>
              </a:rPr>
              <a:t>or a process that wasn't being followed </a:t>
            </a:r>
            <a:endParaRPr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rPr lang="en" sz="1300">
                <a:solidFill>
                  <a:schemeClr val="accent6"/>
                </a:solidFill>
                <a:latin typeface="IBM Plex Sans"/>
                <a:ea typeface="IBM Plex Sans"/>
                <a:cs typeface="IBM Plex Sans"/>
                <a:sym typeface="IBM Plex Sans"/>
              </a:rPr>
              <a:t>(Thinktraining)</a:t>
            </a:r>
            <a:endParaRPr sz="1300">
              <a:solidFill>
                <a:schemeClr val="accent6"/>
              </a:solidFill>
              <a:latin typeface="IBM Plex Sans"/>
              <a:ea typeface="IBM Plex Sans"/>
              <a:cs typeface="IBM Plex Sans"/>
              <a:sym typeface="IBM Plex Sans"/>
            </a:endParaRPr>
          </a:p>
        </p:txBody>
      </p:sp>
      <p:sp>
        <p:nvSpPr>
          <p:cNvPr id="421" name="Google Shape;421;p45"/>
          <p:cNvSpPr txBox="1"/>
          <p:nvPr/>
        </p:nvSpPr>
        <p:spPr>
          <a:xfrm>
            <a:off x="2505250" y="2743900"/>
            <a:ext cx="2144100" cy="985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6"/>
                </a:solidFill>
                <a:latin typeface="IBM Plex Sans"/>
                <a:ea typeface="IBM Plex Sans"/>
                <a:cs typeface="IBM Plex Sans"/>
                <a:sym typeface="IBM Plex Sans"/>
              </a:rPr>
              <a:t>Reps doing 20-30 touches vs 10-20 touches</a:t>
            </a:r>
            <a:r>
              <a:rPr b="1" lang="en" sz="1300">
                <a:solidFill>
                  <a:schemeClr val="accent5"/>
                </a:solidFill>
                <a:latin typeface="IBM Plex Sans"/>
                <a:ea typeface="IBM Plex Sans"/>
                <a:cs typeface="IBM Plex Sans"/>
                <a:sym typeface="IBM Plex Sans"/>
              </a:rPr>
              <a:t> get twice as many meetings </a:t>
            </a:r>
            <a:endParaRPr b="1" sz="1300">
              <a:solidFill>
                <a:schemeClr val="accent5"/>
              </a:solidFill>
              <a:latin typeface="IBM Plex Sans"/>
              <a:ea typeface="IBM Plex Sans"/>
              <a:cs typeface="IBM Plex Sans"/>
              <a:sym typeface="IBM Plex Sans"/>
            </a:endParaRPr>
          </a:p>
        </p:txBody>
      </p:sp>
      <p:sp>
        <p:nvSpPr>
          <p:cNvPr id="422" name="Google Shape;422;p45"/>
          <p:cNvSpPr txBox="1"/>
          <p:nvPr/>
        </p:nvSpPr>
        <p:spPr>
          <a:xfrm>
            <a:off x="7002400" y="1321113"/>
            <a:ext cx="1948500" cy="11853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48% of salespeople </a:t>
            </a:r>
            <a:r>
              <a:rPr b="1" lang="en" sz="1300">
                <a:solidFill>
                  <a:schemeClr val="accent6"/>
                </a:solidFill>
                <a:latin typeface="IBM Plex Sans"/>
                <a:ea typeface="IBM Plex Sans"/>
                <a:cs typeface="IBM Plex Sans"/>
                <a:sym typeface="IBM Plex Sans"/>
              </a:rPr>
              <a:t>are afraid to pick up the phone </a:t>
            </a:r>
            <a:r>
              <a:rPr lang="en" sz="1300">
                <a:solidFill>
                  <a:schemeClr val="accent6"/>
                </a:solidFill>
                <a:latin typeface="IBM Plex Sans"/>
                <a:ea typeface="IBM Plex Sans"/>
                <a:cs typeface="IBM Plex Sans"/>
                <a:sym typeface="IBM Plex Sans"/>
              </a:rPr>
              <a:t>and make cold calls (Gartner)</a:t>
            </a:r>
            <a:endParaRPr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b="1" sz="1300">
              <a:solidFill>
                <a:schemeClr val="accent6"/>
              </a:solidFill>
              <a:latin typeface="IBM Plex Sans"/>
              <a:ea typeface="IBM Plex Sans"/>
              <a:cs typeface="IBM Plex Sans"/>
              <a:sym typeface="IBM Plex Sans"/>
            </a:endParaRPr>
          </a:p>
        </p:txBody>
      </p:sp>
      <p:sp>
        <p:nvSpPr>
          <p:cNvPr id="423" name="Google Shape;423;p45"/>
          <p:cNvSpPr txBox="1"/>
          <p:nvPr/>
        </p:nvSpPr>
        <p:spPr>
          <a:xfrm>
            <a:off x="4930550" y="2303575"/>
            <a:ext cx="1948500" cy="11853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6"/>
                </a:solidFill>
                <a:latin typeface="IBM Plex Sans"/>
                <a:ea typeface="IBM Plex Sans"/>
                <a:cs typeface="IBM Plex Sans"/>
                <a:sym typeface="IBM Plex Sans"/>
              </a:rPr>
              <a:t>There is 4x increase in </a:t>
            </a:r>
            <a:r>
              <a:rPr b="1" lang="en" sz="1300">
                <a:solidFill>
                  <a:schemeClr val="accent5"/>
                </a:solidFill>
                <a:latin typeface="IBM Plex Sans"/>
                <a:ea typeface="IBM Plex Sans"/>
                <a:cs typeface="IBM Plex Sans"/>
                <a:sym typeface="IBM Plex Sans"/>
              </a:rPr>
              <a:t>reply rates from LinkedIn voice notes </a:t>
            </a:r>
            <a:r>
              <a:rPr lang="en" sz="1300">
                <a:solidFill>
                  <a:schemeClr val="accent6"/>
                </a:solidFill>
                <a:latin typeface="IBM Plex Sans"/>
                <a:ea typeface="IBM Plex Sans"/>
                <a:cs typeface="IBM Plex Sans"/>
                <a:sym typeface="IBM Plex Sans"/>
              </a:rPr>
              <a:t>vs. written LinkedIn messages</a:t>
            </a:r>
            <a:endParaRPr sz="1300">
              <a:solidFill>
                <a:schemeClr val="accent5"/>
              </a:solidFill>
              <a:latin typeface="IBM Plex Sans"/>
              <a:ea typeface="IBM Plex Sans"/>
              <a:cs typeface="IBM Plex Sans"/>
              <a:sym typeface="IBM Plex Sans"/>
            </a:endParaRPr>
          </a:p>
        </p:txBody>
      </p:sp>
      <p:sp>
        <p:nvSpPr>
          <p:cNvPr id="424" name="Google Shape;424;p45"/>
          <p:cNvSpPr txBox="1"/>
          <p:nvPr/>
        </p:nvSpPr>
        <p:spPr>
          <a:xfrm>
            <a:off x="416400" y="2743900"/>
            <a:ext cx="2013600" cy="985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There is a 74% increase </a:t>
            </a:r>
            <a:r>
              <a:rPr b="1" lang="en" sz="1300">
                <a:solidFill>
                  <a:schemeClr val="accent6"/>
                </a:solidFill>
                <a:latin typeface="IBM Plex Sans"/>
                <a:ea typeface="IBM Plex Sans"/>
                <a:cs typeface="IBM Plex Sans"/>
                <a:sym typeface="IBM Plex Sans"/>
              </a:rPr>
              <a:t>in contact rates when making at least 6 cold calls </a:t>
            </a:r>
            <a:endParaRPr b="1" sz="1300">
              <a:solidFill>
                <a:schemeClr val="accent6"/>
              </a:solidFill>
              <a:latin typeface="IBM Plex Sans"/>
              <a:ea typeface="IBM Plex Sans"/>
              <a:cs typeface="IBM Plex Sans"/>
              <a:sym typeface="IBM Plex Sans"/>
            </a:endParaRPr>
          </a:p>
        </p:txBody>
      </p:sp>
      <p:sp>
        <p:nvSpPr>
          <p:cNvPr id="425" name="Google Shape;425;p45"/>
          <p:cNvSpPr txBox="1"/>
          <p:nvPr/>
        </p:nvSpPr>
        <p:spPr>
          <a:xfrm>
            <a:off x="416400" y="3898850"/>
            <a:ext cx="4233000" cy="7851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6"/>
                </a:solidFill>
                <a:latin typeface="IBM Plex Sans"/>
                <a:ea typeface="IBM Plex Sans"/>
                <a:cs typeface="IBM Plex Sans"/>
                <a:sym typeface="IBM Plex Sans"/>
              </a:rPr>
              <a:t>Using video as part of your outreach strategy can increase your open rates by</a:t>
            </a:r>
            <a:r>
              <a:rPr b="1" lang="en" sz="1300">
                <a:solidFill>
                  <a:schemeClr val="accent5"/>
                </a:solidFill>
                <a:latin typeface="IBM Plex Sans"/>
                <a:ea typeface="IBM Plex Sans"/>
                <a:cs typeface="IBM Plex Sans"/>
                <a:sym typeface="IBM Plex Sans"/>
              </a:rPr>
              <a:t> 16% and increases your reply rates by 26%</a:t>
            </a:r>
            <a:endParaRPr b="1" sz="1300">
              <a:solidFill>
                <a:schemeClr val="accent5"/>
              </a:solidFill>
              <a:latin typeface="IBM Plex Sans"/>
              <a:ea typeface="IBM Plex Sans"/>
              <a:cs typeface="IBM Plex Sans"/>
              <a:sym typeface="IBM Plex Sans"/>
            </a:endParaRPr>
          </a:p>
        </p:txBody>
      </p:sp>
      <p:sp>
        <p:nvSpPr>
          <p:cNvPr id="426" name="Google Shape;426;p45"/>
          <p:cNvSpPr txBox="1"/>
          <p:nvPr/>
        </p:nvSpPr>
        <p:spPr>
          <a:xfrm>
            <a:off x="4930550" y="3698750"/>
            <a:ext cx="1948500" cy="985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The average open rate for a cold SMS is 90% vs 20% </a:t>
            </a:r>
            <a:r>
              <a:rPr b="1" lang="en" sz="1300">
                <a:solidFill>
                  <a:schemeClr val="accent6"/>
                </a:solidFill>
                <a:latin typeface="IBM Plex Sans"/>
                <a:ea typeface="IBM Plex Sans"/>
                <a:cs typeface="IBM Plex Sans"/>
                <a:sym typeface="IBM Plex Sans"/>
              </a:rPr>
              <a:t>for a cold email. </a:t>
            </a:r>
            <a:endParaRPr b="1" sz="1300">
              <a:solidFill>
                <a:schemeClr val="accent6"/>
              </a:solidFill>
              <a:latin typeface="IBM Plex Sans"/>
              <a:ea typeface="IBM Plex Sans"/>
              <a:cs typeface="IBM Plex Sans"/>
              <a:sym typeface="IBM Plex Sans"/>
            </a:endParaRPr>
          </a:p>
        </p:txBody>
      </p:sp>
      <p:pic>
        <p:nvPicPr>
          <p:cNvPr id="427" name="Google Shape;427;p45"/>
          <p:cNvPicPr preferRelativeResize="0"/>
          <p:nvPr/>
        </p:nvPicPr>
        <p:blipFill>
          <a:blip r:embed="rId3">
            <a:alphaModFix/>
          </a:blip>
          <a:stretch>
            <a:fillRect/>
          </a:stretch>
        </p:blipFill>
        <p:spPr>
          <a:xfrm>
            <a:off x="408300" y="589200"/>
            <a:ext cx="731924" cy="73192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431" name="Shape 431"/>
        <p:cNvGrpSpPr/>
        <p:nvPr/>
      </p:nvGrpSpPr>
      <p:grpSpPr>
        <a:xfrm>
          <a:off x="0" y="0"/>
          <a:ext cx="0" cy="0"/>
          <a:chOff x="0" y="0"/>
          <a:chExt cx="0" cy="0"/>
        </a:xfrm>
      </p:grpSpPr>
      <p:sp>
        <p:nvSpPr>
          <p:cNvPr id="432" name="Google Shape;432;p46"/>
          <p:cNvSpPr txBox="1"/>
          <p:nvPr/>
        </p:nvSpPr>
        <p:spPr>
          <a:xfrm>
            <a:off x="4930554" y="460500"/>
            <a:ext cx="1948500" cy="15855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57% of sales professionals</a:t>
            </a:r>
            <a:r>
              <a:rPr b="1" lang="en" sz="1300">
                <a:solidFill>
                  <a:schemeClr val="accent6"/>
                </a:solidFill>
                <a:latin typeface="IBM Plex Sans"/>
                <a:ea typeface="IBM Plex Sans"/>
                <a:cs typeface="IBM Plex Sans"/>
                <a:sym typeface="IBM Plex Sans"/>
              </a:rPr>
              <a:t> </a:t>
            </a:r>
            <a:r>
              <a:rPr lang="en" sz="1300">
                <a:solidFill>
                  <a:schemeClr val="accent6"/>
                </a:solidFill>
                <a:latin typeface="IBM Plex Sans"/>
                <a:ea typeface="IBM Plex Sans"/>
                <a:cs typeface="IBM Plex Sans"/>
                <a:sym typeface="IBM Plex Sans"/>
              </a:rPr>
              <a:t>report the</a:t>
            </a:r>
            <a:r>
              <a:rPr b="1" lang="en" sz="1300">
                <a:solidFill>
                  <a:schemeClr val="accent6"/>
                </a:solidFill>
                <a:latin typeface="IBM Plex Sans"/>
                <a:ea typeface="IBM Plex Sans"/>
                <a:cs typeface="IBM Plex Sans"/>
                <a:sym typeface="IBM Plex Sans"/>
              </a:rPr>
              <a:t> number of touchpoints </a:t>
            </a:r>
            <a:r>
              <a:rPr lang="en" sz="1300">
                <a:solidFill>
                  <a:schemeClr val="accent6"/>
                </a:solidFill>
                <a:latin typeface="IBM Plex Sans"/>
                <a:ea typeface="IBM Plex Sans"/>
                <a:cs typeface="IBM Plex Sans"/>
                <a:sym typeface="IBM Plex Sans"/>
              </a:rPr>
              <a:t>needed to</a:t>
            </a:r>
            <a:r>
              <a:rPr b="1" lang="en" sz="1300">
                <a:solidFill>
                  <a:schemeClr val="accent6"/>
                </a:solidFill>
                <a:latin typeface="IBM Plex Sans"/>
                <a:ea typeface="IBM Plex Sans"/>
                <a:cs typeface="IBM Plex Sans"/>
                <a:sym typeface="IBM Plex Sans"/>
              </a:rPr>
              <a:t> </a:t>
            </a:r>
            <a:r>
              <a:rPr lang="en" sz="1300">
                <a:solidFill>
                  <a:schemeClr val="accent6"/>
                </a:solidFill>
                <a:latin typeface="IBM Plex Sans"/>
                <a:ea typeface="IBM Plex Sans"/>
                <a:cs typeface="IBM Plex Sans"/>
                <a:sym typeface="IBM Plex Sans"/>
              </a:rPr>
              <a:t>close deals has increased over the past year</a:t>
            </a:r>
            <a:endParaRPr sz="1300">
              <a:solidFill>
                <a:schemeClr val="accent6"/>
              </a:solidFill>
              <a:latin typeface="IBM Plex Sans"/>
              <a:ea typeface="IBM Plex Sans"/>
              <a:cs typeface="IBM Plex Sans"/>
              <a:sym typeface="IBM Plex Sans"/>
            </a:endParaRPr>
          </a:p>
        </p:txBody>
      </p:sp>
      <p:sp>
        <p:nvSpPr>
          <p:cNvPr id="433" name="Google Shape;433;p46"/>
          <p:cNvSpPr txBox="1"/>
          <p:nvPr>
            <p:ph type="title"/>
          </p:nvPr>
        </p:nvSpPr>
        <p:spPr>
          <a:xfrm>
            <a:off x="1343538" y="449600"/>
            <a:ext cx="3612300" cy="1169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lt1"/>
                </a:solidFill>
              </a:rPr>
              <a:t>SALES OUTREACH</a:t>
            </a:r>
            <a:endParaRPr sz="3200">
              <a:solidFill>
                <a:schemeClr val="lt1"/>
              </a:solidFill>
            </a:endParaRPr>
          </a:p>
          <a:p>
            <a:pPr indent="0" lvl="0" marL="0" rtl="0" algn="l">
              <a:spcBef>
                <a:spcPts val="0"/>
              </a:spcBef>
              <a:spcAft>
                <a:spcPts val="0"/>
              </a:spcAft>
              <a:buNone/>
            </a:pPr>
            <a:r>
              <a:rPr lang="en" sz="3200">
                <a:solidFill>
                  <a:schemeClr val="lt1"/>
                </a:solidFill>
              </a:rPr>
              <a:t>POWER STATS ‘24</a:t>
            </a:r>
            <a:endParaRPr sz="3200">
              <a:solidFill>
                <a:schemeClr val="lt1"/>
              </a:solidFill>
            </a:endParaRPr>
          </a:p>
        </p:txBody>
      </p:sp>
      <p:sp>
        <p:nvSpPr>
          <p:cNvPr id="434" name="Google Shape;434;p46"/>
          <p:cNvSpPr txBox="1"/>
          <p:nvPr/>
        </p:nvSpPr>
        <p:spPr>
          <a:xfrm>
            <a:off x="7002400" y="460488"/>
            <a:ext cx="1948500" cy="985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57% of sales professionals </a:t>
            </a:r>
            <a:r>
              <a:rPr lang="en" sz="1300">
                <a:solidFill>
                  <a:schemeClr val="accent6"/>
                </a:solidFill>
                <a:latin typeface="IBM Plex Sans"/>
                <a:ea typeface="IBM Plex Sans"/>
                <a:cs typeface="IBM Plex Sans"/>
                <a:sym typeface="IBM Plex Sans"/>
              </a:rPr>
              <a:t>are</a:t>
            </a:r>
            <a:r>
              <a:rPr b="1" lang="en" sz="1300">
                <a:solidFill>
                  <a:schemeClr val="accent6"/>
                </a:solidFill>
                <a:latin typeface="IBM Plex Sans"/>
                <a:ea typeface="IBM Plex Sans"/>
                <a:cs typeface="IBM Plex Sans"/>
                <a:sym typeface="IBM Plex Sans"/>
              </a:rPr>
              <a:t> </a:t>
            </a:r>
            <a:r>
              <a:rPr lang="en" sz="1300">
                <a:solidFill>
                  <a:schemeClr val="accent6"/>
                </a:solidFill>
                <a:latin typeface="IBM Plex Sans"/>
                <a:ea typeface="IBM Plex Sans"/>
                <a:cs typeface="IBM Plex Sans"/>
                <a:sym typeface="IBM Plex Sans"/>
              </a:rPr>
              <a:t>using custom</a:t>
            </a:r>
            <a:r>
              <a:rPr b="1" lang="en" sz="1300">
                <a:solidFill>
                  <a:schemeClr val="accent6"/>
                </a:solidFill>
                <a:latin typeface="IBM Plex Sans"/>
                <a:ea typeface="IBM Plex Sans"/>
                <a:cs typeface="IBM Plex Sans"/>
                <a:sym typeface="IBM Plex Sans"/>
              </a:rPr>
              <a:t> videos </a:t>
            </a:r>
            <a:r>
              <a:rPr lang="en" sz="1300">
                <a:solidFill>
                  <a:schemeClr val="accent6"/>
                </a:solidFill>
                <a:latin typeface="IBM Plex Sans"/>
                <a:ea typeface="IBM Plex Sans"/>
                <a:cs typeface="IBM Plex Sans"/>
                <a:sym typeface="IBM Plex Sans"/>
              </a:rPr>
              <a:t>as part of their sales process</a:t>
            </a:r>
            <a:endParaRPr sz="1300">
              <a:solidFill>
                <a:schemeClr val="accent6"/>
              </a:solidFill>
              <a:latin typeface="IBM Plex Sans"/>
              <a:ea typeface="IBM Plex Sans"/>
              <a:cs typeface="IBM Plex Sans"/>
              <a:sym typeface="IBM Plex Sans"/>
            </a:endParaRPr>
          </a:p>
        </p:txBody>
      </p:sp>
      <p:sp>
        <p:nvSpPr>
          <p:cNvPr id="435" name="Google Shape;435;p46"/>
          <p:cNvSpPr txBox="1"/>
          <p:nvPr/>
        </p:nvSpPr>
        <p:spPr>
          <a:xfrm>
            <a:off x="416400" y="1789050"/>
            <a:ext cx="4233000" cy="11853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76% of sales professionals</a:t>
            </a:r>
            <a:r>
              <a:rPr lang="en" sz="1300">
                <a:solidFill>
                  <a:schemeClr val="accent6"/>
                </a:solidFill>
                <a:latin typeface="IBM Plex Sans"/>
                <a:ea typeface="IBM Plex Sans"/>
                <a:cs typeface="IBM Plex Sans"/>
                <a:sym typeface="IBM Plex Sans"/>
              </a:rPr>
              <a:t> have adopted a structured sales cadence to guide them in reaching out to new prospects, but </a:t>
            </a:r>
            <a:r>
              <a:rPr b="1" lang="en" sz="1300">
                <a:solidFill>
                  <a:schemeClr val="accent5"/>
                </a:solidFill>
                <a:latin typeface="IBM Plex Sans"/>
                <a:ea typeface="IBM Plex Sans"/>
                <a:cs typeface="IBM Plex Sans"/>
                <a:sym typeface="IBM Plex Sans"/>
              </a:rPr>
              <a:t>42%</a:t>
            </a:r>
            <a:r>
              <a:rPr lang="en" sz="1300">
                <a:solidFill>
                  <a:schemeClr val="accent6"/>
                </a:solidFill>
                <a:latin typeface="IBM Plex Sans"/>
                <a:ea typeface="IBM Plex Sans"/>
                <a:cs typeface="IBM Plex Sans"/>
                <a:sym typeface="IBM Plex Sans"/>
              </a:rPr>
              <a:t> see “</a:t>
            </a:r>
            <a:r>
              <a:rPr b="1" lang="en" sz="1300">
                <a:solidFill>
                  <a:schemeClr val="accent6"/>
                </a:solidFill>
                <a:latin typeface="IBM Plex Sans"/>
                <a:ea typeface="IBM Plex Sans"/>
                <a:cs typeface="IBM Plex Sans"/>
                <a:sym typeface="IBM Plex Sans"/>
              </a:rPr>
              <a:t>connecting or booking meetings with potential customers</a:t>
            </a:r>
            <a:r>
              <a:rPr lang="en" sz="1300">
                <a:solidFill>
                  <a:schemeClr val="accent6"/>
                </a:solidFill>
                <a:latin typeface="IBM Plex Sans"/>
                <a:ea typeface="IBM Plex Sans"/>
                <a:cs typeface="IBM Plex Sans"/>
                <a:sym typeface="IBM Plex Sans"/>
              </a:rPr>
              <a:t>” as their biggest challenge </a:t>
            </a:r>
            <a:endParaRPr b="1" sz="1300">
              <a:solidFill>
                <a:schemeClr val="accent6"/>
              </a:solidFill>
              <a:latin typeface="IBM Plex Sans"/>
              <a:ea typeface="IBM Plex Sans"/>
              <a:cs typeface="IBM Plex Sans"/>
              <a:sym typeface="IBM Plex Sans"/>
            </a:endParaRPr>
          </a:p>
        </p:txBody>
      </p:sp>
      <p:sp>
        <p:nvSpPr>
          <p:cNvPr id="436" name="Google Shape;436;p46"/>
          <p:cNvSpPr txBox="1"/>
          <p:nvPr/>
        </p:nvSpPr>
        <p:spPr>
          <a:xfrm>
            <a:off x="7002400" y="1549713"/>
            <a:ext cx="1948500" cy="27861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64% reps using videos </a:t>
            </a:r>
            <a:r>
              <a:rPr lang="en" sz="1300">
                <a:solidFill>
                  <a:schemeClr val="accent6"/>
                </a:solidFill>
                <a:latin typeface="IBM Plex Sans"/>
                <a:ea typeface="IBM Plex Sans"/>
                <a:cs typeface="IBM Plex Sans"/>
                <a:sym typeface="IBM Plex Sans"/>
              </a:rPr>
              <a:t>report</a:t>
            </a:r>
            <a:r>
              <a:rPr b="1" lang="en" sz="1300">
                <a:solidFill>
                  <a:schemeClr val="accent6"/>
                </a:solidFill>
                <a:latin typeface="IBM Plex Sans"/>
                <a:ea typeface="IBM Plex Sans"/>
                <a:cs typeface="IBM Plex Sans"/>
                <a:sym typeface="IBM Plex Sans"/>
              </a:rPr>
              <a:t> increased reply rates</a:t>
            </a:r>
            <a:endParaRPr b="1"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b="1"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41%</a:t>
            </a:r>
            <a:r>
              <a:rPr b="1" lang="en" sz="1300">
                <a:solidFill>
                  <a:schemeClr val="accent6"/>
                </a:solidFill>
                <a:latin typeface="IBM Plex Sans"/>
                <a:ea typeface="IBM Plex Sans"/>
                <a:cs typeface="IBM Plex Sans"/>
                <a:sym typeface="IBM Plex Sans"/>
              </a:rPr>
              <a:t> </a:t>
            </a:r>
            <a:r>
              <a:rPr lang="en" sz="1300">
                <a:solidFill>
                  <a:schemeClr val="accent6"/>
                </a:solidFill>
                <a:latin typeface="IBM Plex Sans"/>
                <a:ea typeface="IBM Plex Sans"/>
                <a:cs typeface="IBM Plex Sans"/>
                <a:sym typeface="IBM Plex Sans"/>
              </a:rPr>
              <a:t>reported an</a:t>
            </a:r>
            <a:r>
              <a:rPr b="1" lang="en" sz="1300">
                <a:solidFill>
                  <a:schemeClr val="accent6"/>
                </a:solidFill>
                <a:latin typeface="IBM Plex Sans"/>
                <a:ea typeface="IBM Plex Sans"/>
                <a:cs typeface="IBM Plex Sans"/>
                <a:sym typeface="IBM Plex Sans"/>
              </a:rPr>
              <a:t> increase in close rates</a:t>
            </a:r>
            <a:endParaRPr b="1"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b="1" sz="1300">
              <a:solidFill>
                <a:schemeClr val="accent5"/>
              </a:solidFill>
              <a:latin typeface="IBM Plex Sans"/>
              <a:ea typeface="IBM Plex Sans"/>
              <a:cs typeface="IBM Plex Sans"/>
              <a:sym typeface="IBM Plex Sans"/>
            </a:endParaRPr>
          </a:p>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74%</a:t>
            </a:r>
            <a:r>
              <a:rPr b="1" lang="en" sz="1300">
                <a:solidFill>
                  <a:schemeClr val="accent6"/>
                </a:solidFill>
                <a:latin typeface="IBM Plex Sans"/>
                <a:ea typeface="IBM Plex Sans"/>
                <a:cs typeface="IBM Plex Sans"/>
                <a:sym typeface="IBM Plex Sans"/>
              </a:rPr>
              <a:t> </a:t>
            </a:r>
            <a:r>
              <a:rPr lang="en" sz="1300">
                <a:solidFill>
                  <a:schemeClr val="accent6"/>
                </a:solidFill>
                <a:latin typeface="IBM Plex Sans"/>
                <a:ea typeface="IBM Plex Sans"/>
                <a:cs typeface="IBM Plex Sans"/>
                <a:sym typeface="IBM Plex Sans"/>
              </a:rPr>
              <a:t>reported they’d</a:t>
            </a:r>
            <a:r>
              <a:rPr b="1" lang="en" sz="1300">
                <a:solidFill>
                  <a:schemeClr val="accent6"/>
                </a:solidFill>
                <a:latin typeface="IBM Plex Sans"/>
                <a:ea typeface="IBM Plex Sans"/>
                <a:cs typeface="IBM Plex Sans"/>
                <a:sym typeface="IBM Plex Sans"/>
              </a:rPr>
              <a:t> maintained or increased productivity </a:t>
            </a:r>
            <a:r>
              <a:rPr lang="en" sz="1300">
                <a:solidFill>
                  <a:schemeClr val="accent6"/>
                </a:solidFill>
                <a:latin typeface="IBM Plex Sans"/>
                <a:ea typeface="IBM Plex Sans"/>
                <a:cs typeface="IBM Plex Sans"/>
                <a:sym typeface="IBM Plex Sans"/>
              </a:rPr>
              <a:t>since using video</a:t>
            </a:r>
            <a:endParaRPr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300">
              <a:solidFill>
                <a:schemeClr val="accent6"/>
              </a:solidFill>
              <a:latin typeface="IBM Plex Sans"/>
              <a:ea typeface="IBM Plex Sans"/>
              <a:cs typeface="IBM Plex Sans"/>
              <a:sym typeface="IBM Plex Sans"/>
            </a:endParaRPr>
          </a:p>
        </p:txBody>
      </p:sp>
      <p:sp>
        <p:nvSpPr>
          <p:cNvPr id="437" name="Google Shape;437;p46"/>
          <p:cNvSpPr txBox="1"/>
          <p:nvPr/>
        </p:nvSpPr>
        <p:spPr>
          <a:xfrm>
            <a:off x="4930550" y="2151175"/>
            <a:ext cx="1948500" cy="21858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40% of sales professionals</a:t>
            </a:r>
            <a:r>
              <a:rPr b="1" lang="en" sz="1300">
                <a:solidFill>
                  <a:schemeClr val="accent6"/>
                </a:solidFill>
                <a:latin typeface="IBM Plex Sans"/>
                <a:ea typeface="IBM Plex Sans"/>
                <a:cs typeface="IBM Plex Sans"/>
                <a:sym typeface="IBM Plex Sans"/>
              </a:rPr>
              <a:t> </a:t>
            </a:r>
            <a:r>
              <a:rPr lang="en" sz="1300">
                <a:solidFill>
                  <a:schemeClr val="accent6"/>
                </a:solidFill>
                <a:latin typeface="IBM Plex Sans"/>
                <a:ea typeface="IBM Plex Sans"/>
                <a:cs typeface="IBM Plex Sans"/>
                <a:sym typeface="IBM Plex Sans"/>
              </a:rPr>
              <a:t>report the</a:t>
            </a:r>
            <a:r>
              <a:rPr b="1" lang="en" sz="1300">
                <a:solidFill>
                  <a:schemeClr val="accent6"/>
                </a:solidFill>
                <a:latin typeface="IBM Plex Sans"/>
                <a:ea typeface="IBM Plex Sans"/>
                <a:cs typeface="IBM Plex Sans"/>
                <a:sym typeface="IBM Plex Sans"/>
              </a:rPr>
              <a:t> number of stakeholders </a:t>
            </a:r>
            <a:r>
              <a:rPr lang="en" sz="1300">
                <a:solidFill>
                  <a:schemeClr val="accent6"/>
                </a:solidFill>
                <a:latin typeface="IBM Plex Sans"/>
                <a:ea typeface="IBM Plex Sans"/>
                <a:cs typeface="IBM Plex Sans"/>
                <a:sym typeface="IBM Plex Sans"/>
              </a:rPr>
              <a:t>involved in the buying process has</a:t>
            </a:r>
            <a:r>
              <a:rPr b="1" lang="en" sz="1300">
                <a:solidFill>
                  <a:schemeClr val="accent6"/>
                </a:solidFill>
                <a:latin typeface="IBM Plex Sans"/>
                <a:ea typeface="IBM Plex Sans"/>
                <a:cs typeface="IBM Plex Sans"/>
                <a:sym typeface="IBM Plex Sans"/>
              </a:rPr>
              <a:t> increased</a:t>
            </a:r>
            <a:r>
              <a:rPr lang="en" sz="1300">
                <a:solidFill>
                  <a:schemeClr val="accent6"/>
                </a:solidFill>
                <a:latin typeface="IBM Plex Sans"/>
                <a:ea typeface="IBM Plex Sans"/>
                <a:cs typeface="IBM Plex Sans"/>
                <a:sym typeface="IBM Plex Sans"/>
              </a:rPr>
              <a:t> over the last year</a:t>
            </a:r>
            <a:endParaRPr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300">
              <a:solidFill>
                <a:schemeClr val="accent6"/>
              </a:solidFill>
              <a:latin typeface="IBM Plex Sans"/>
              <a:ea typeface="IBM Plex Sans"/>
              <a:cs typeface="IBM Plex Sans"/>
              <a:sym typeface="IBM Plex Sans"/>
            </a:endParaRPr>
          </a:p>
        </p:txBody>
      </p:sp>
      <p:sp>
        <p:nvSpPr>
          <p:cNvPr id="438" name="Google Shape;438;p46"/>
          <p:cNvSpPr txBox="1"/>
          <p:nvPr/>
        </p:nvSpPr>
        <p:spPr>
          <a:xfrm>
            <a:off x="416400" y="3124900"/>
            <a:ext cx="2013600" cy="11853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Just 7% of sales professionals </a:t>
            </a:r>
            <a:r>
              <a:rPr b="1" lang="en" sz="1300">
                <a:solidFill>
                  <a:schemeClr val="accent6"/>
                </a:solidFill>
                <a:latin typeface="IBM Plex Sans"/>
                <a:ea typeface="IBM Plex Sans"/>
                <a:cs typeface="IBM Plex Sans"/>
                <a:sym typeface="IBM Plex Sans"/>
              </a:rPr>
              <a:t>are using a cadence of more than 21 touches</a:t>
            </a:r>
            <a:endParaRPr b="1" sz="13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b="1" sz="1300">
              <a:solidFill>
                <a:schemeClr val="accent6"/>
              </a:solidFill>
              <a:latin typeface="IBM Plex Sans"/>
              <a:ea typeface="IBM Plex Sans"/>
              <a:cs typeface="IBM Plex Sans"/>
              <a:sym typeface="IBM Plex Sans"/>
            </a:endParaRPr>
          </a:p>
        </p:txBody>
      </p:sp>
      <p:sp>
        <p:nvSpPr>
          <p:cNvPr id="439" name="Google Shape;439;p46"/>
          <p:cNvSpPr txBox="1"/>
          <p:nvPr/>
        </p:nvSpPr>
        <p:spPr>
          <a:xfrm>
            <a:off x="2582925" y="3136850"/>
            <a:ext cx="2066400" cy="11853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5"/>
                </a:solidFill>
                <a:latin typeface="IBM Plex Sans"/>
                <a:ea typeface="IBM Plex Sans"/>
                <a:cs typeface="IBM Plex Sans"/>
                <a:sym typeface="IBM Plex Sans"/>
              </a:rPr>
              <a:t>53% of sales professionals</a:t>
            </a:r>
            <a:r>
              <a:rPr b="1" lang="en" sz="1300">
                <a:solidFill>
                  <a:schemeClr val="accent6"/>
                </a:solidFill>
                <a:latin typeface="IBM Plex Sans"/>
                <a:ea typeface="IBM Plex Sans"/>
                <a:cs typeface="IBM Plex Sans"/>
                <a:sym typeface="IBM Plex Sans"/>
              </a:rPr>
              <a:t> </a:t>
            </a:r>
            <a:r>
              <a:rPr lang="en" sz="1300">
                <a:solidFill>
                  <a:schemeClr val="accent6"/>
                </a:solidFill>
                <a:latin typeface="IBM Plex Sans"/>
                <a:ea typeface="IBM Plex Sans"/>
                <a:cs typeface="IBM Plex Sans"/>
                <a:sym typeface="IBM Plex Sans"/>
              </a:rPr>
              <a:t>report it has become</a:t>
            </a:r>
            <a:r>
              <a:rPr b="1" lang="en" sz="1300">
                <a:solidFill>
                  <a:schemeClr val="accent6"/>
                </a:solidFill>
                <a:latin typeface="IBM Plex Sans"/>
                <a:ea typeface="IBM Plex Sans"/>
                <a:cs typeface="IBM Plex Sans"/>
                <a:sym typeface="IBM Plex Sans"/>
              </a:rPr>
              <a:t> harder to reach buyers </a:t>
            </a:r>
            <a:r>
              <a:rPr lang="en" sz="1300">
                <a:solidFill>
                  <a:schemeClr val="accent6"/>
                </a:solidFill>
                <a:latin typeface="IBM Plex Sans"/>
                <a:ea typeface="IBM Plex Sans"/>
                <a:cs typeface="IBM Plex Sans"/>
                <a:sym typeface="IBM Plex Sans"/>
              </a:rPr>
              <a:t>over the past year</a:t>
            </a:r>
            <a:endParaRPr sz="1300">
              <a:solidFill>
                <a:schemeClr val="accent5"/>
              </a:solidFill>
              <a:latin typeface="IBM Plex Sans"/>
              <a:ea typeface="IBM Plex Sans"/>
              <a:cs typeface="IBM Plex Sans"/>
              <a:sym typeface="IBM Plex Sans"/>
            </a:endParaRPr>
          </a:p>
        </p:txBody>
      </p:sp>
      <p:pic>
        <p:nvPicPr>
          <p:cNvPr id="440" name="Google Shape;440;p46"/>
          <p:cNvPicPr preferRelativeResize="0"/>
          <p:nvPr/>
        </p:nvPicPr>
        <p:blipFill>
          <a:blip r:embed="rId3">
            <a:alphaModFix/>
          </a:blip>
          <a:stretch>
            <a:fillRect/>
          </a:stretch>
        </p:blipFill>
        <p:spPr>
          <a:xfrm>
            <a:off x="408300" y="589200"/>
            <a:ext cx="731924" cy="731924"/>
          </a:xfrm>
          <a:prstGeom prst="rect">
            <a:avLst/>
          </a:prstGeom>
          <a:noFill/>
          <a:ln>
            <a:noFill/>
          </a:ln>
        </p:spPr>
      </p:pic>
      <p:sp>
        <p:nvSpPr>
          <p:cNvPr id="441" name="Google Shape;441;p46"/>
          <p:cNvSpPr txBox="1"/>
          <p:nvPr/>
        </p:nvSpPr>
        <p:spPr>
          <a:xfrm>
            <a:off x="9642950" y="463175"/>
            <a:ext cx="1729500" cy="9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150">
              <a:solidFill>
                <a:srgbClr val="1D1C1D"/>
              </a:solidFill>
              <a:highlight>
                <a:srgbClr val="F8F8F8"/>
              </a:highlight>
            </a:endParaRPr>
          </a:p>
          <a:p>
            <a:pPr indent="0" lvl="0" marL="0" rtl="0" algn="l">
              <a:spcBef>
                <a:spcPts val="0"/>
              </a:spcBef>
              <a:spcAft>
                <a:spcPts val="0"/>
              </a:spcAft>
              <a:buNone/>
            </a:pPr>
            <a:r>
              <a:t/>
            </a:r>
            <a:endParaRPr sz="1150">
              <a:solidFill>
                <a:srgbClr val="1D1C1D"/>
              </a:solidFill>
              <a:highlight>
                <a:srgbClr val="F8F8F8"/>
              </a:highlight>
            </a:endParaRPr>
          </a:p>
          <a:p>
            <a:pPr indent="0" lvl="0" marL="0" rtl="0" algn="l">
              <a:spcBef>
                <a:spcPts val="0"/>
              </a:spcBef>
              <a:spcAft>
                <a:spcPts val="0"/>
              </a:spcAft>
              <a:buNone/>
            </a:pPr>
            <a:r>
              <a:t/>
            </a:r>
            <a:endParaRPr sz="1150">
              <a:solidFill>
                <a:srgbClr val="1D1C1D"/>
              </a:solidFill>
              <a:highlight>
                <a:srgbClr val="F8F8F8"/>
              </a:highlight>
            </a:endParaRPr>
          </a:p>
          <a:p>
            <a:pPr indent="0" lvl="0" marL="0" rtl="0" algn="l">
              <a:spcBef>
                <a:spcPts val="0"/>
              </a:spcBef>
              <a:spcAft>
                <a:spcPts val="0"/>
              </a:spcAft>
              <a:buNone/>
            </a:pPr>
            <a:r>
              <a:t/>
            </a:r>
            <a:endParaRPr>
              <a:latin typeface="IBM Plex Sans"/>
              <a:ea typeface="IBM Plex Sans"/>
              <a:cs typeface="IBM Plex Sans"/>
              <a:sym typeface="IBM Plex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445" name="Shape 445"/>
        <p:cNvGrpSpPr/>
        <p:nvPr/>
      </p:nvGrpSpPr>
      <p:grpSpPr>
        <a:xfrm>
          <a:off x="0" y="0"/>
          <a:ext cx="0" cy="0"/>
          <a:chOff x="0" y="0"/>
          <a:chExt cx="0" cy="0"/>
        </a:xfrm>
      </p:grpSpPr>
      <p:sp>
        <p:nvSpPr>
          <p:cNvPr id="446" name="Google Shape;446;p47"/>
          <p:cNvSpPr txBox="1"/>
          <p:nvPr/>
        </p:nvSpPr>
        <p:spPr>
          <a:xfrm>
            <a:off x="6974000" y="1714563"/>
            <a:ext cx="1948500" cy="17655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Sales reps who strongly </a:t>
            </a:r>
            <a:r>
              <a:rPr b="1" lang="en" sz="1300">
                <a:solidFill>
                  <a:schemeClr val="accent6"/>
                </a:solidFill>
                <a:latin typeface="IBM Plex Sans"/>
                <a:ea typeface="IBM Plex Sans"/>
                <a:cs typeface="IBM Plex Sans"/>
                <a:sym typeface="IBM Plex Sans"/>
              </a:rPr>
              <a:t>believe in their company's purpose</a:t>
            </a:r>
            <a:r>
              <a:rPr lang="en" sz="1300">
                <a:solidFill>
                  <a:schemeClr val="accent6"/>
                </a:solidFill>
                <a:latin typeface="IBM Plex Sans"/>
                <a:ea typeface="IBM Plex Sans"/>
                <a:cs typeface="IBM Plex Sans"/>
                <a:sym typeface="IBM Plex Sans"/>
              </a:rPr>
              <a:t> are almost </a:t>
            </a:r>
            <a:r>
              <a:rPr b="1" lang="en" sz="1300">
                <a:solidFill>
                  <a:schemeClr val="accent5"/>
                </a:solidFill>
                <a:latin typeface="IBM Plex Sans"/>
                <a:ea typeface="IBM Plex Sans"/>
                <a:cs typeface="IBM Plex Sans"/>
                <a:sym typeface="IBM Plex Sans"/>
              </a:rPr>
              <a:t>3x more</a:t>
            </a:r>
            <a:r>
              <a:rPr lang="en" sz="1300">
                <a:solidFill>
                  <a:schemeClr val="accent6"/>
                </a:solidFill>
                <a:latin typeface="IBM Plex Sans"/>
                <a:ea typeface="IBM Plex Sans"/>
                <a:cs typeface="IBM Plex Sans"/>
                <a:sym typeface="IBM Plex Sans"/>
              </a:rPr>
              <a:t> likely to exceed quota</a:t>
            </a:r>
            <a:endParaRPr sz="13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(Sales Executive Council</a:t>
            </a:r>
            <a:r>
              <a:rPr lang="en" sz="1300">
                <a:solidFill>
                  <a:schemeClr val="accent6"/>
                </a:solidFill>
                <a:latin typeface="IBM Plex Sans"/>
                <a:ea typeface="IBM Plex Sans"/>
                <a:cs typeface="IBM Plex Sans"/>
                <a:sym typeface="IBM Plex Sans"/>
              </a:rPr>
              <a:t>)</a:t>
            </a:r>
            <a:endParaRPr b="1" sz="1300">
              <a:solidFill>
                <a:schemeClr val="accent6"/>
              </a:solidFill>
              <a:latin typeface="IBM Plex Sans"/>
              <a:ea typeface="IBM Plex Sans"/>
              <a:cs typeface="IBM Plex Sans"/>
              <a:sym typeface="IBM Plex Sans"/>
            </a:endParaRPr>
          </a:p>
        </p:txBody>
      </p:sp>
      <p:sp>
        <p:nvSpPr>
          <p:cNvPr id="447" name="Google Shape;447;p47"/>
          <p:cNvSpPr txBox="1"/>
          <p:nvPr>
            <p:ph type="title"/>
          </p:nvPr>
        </p:nvSpPr>
        <p:spPr>
          <a:xfrm>
            <a:off x="1343538" y="449600"/>
            <a:ext cx="3612300" cy="1169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lt1"/>
                </a:solidFill>
              </a:rPr>
              <a:t>SALES RETENTION</a:t>
            </a:r>
            <a:endParaRPr sz="3200">
              <a:solidFill>
                <a:schemeClr val="lt1"/>
              </a:solidFill>
            </a:endParaRPr>
          </a:p>
          <a:p>
            <a:pPr indent="0" lvl="0" marL="0" rtl="0" algn="l">
              <a:spcBef>
                <a:spcPts val="0"/>
              </a:spcBef>
              <a:spcAft>
                <a:spcPts val="0"/>
              </a:spcAft>
              <a:buNone/>
            </a:pPr>
            <a:r>
              <a:rPr lang="en" sz="3200">
                <a:solidFill>
                  <a:schemeClr val="lt1"/>
                </a:solidFill>
              </a:rPr>
              <a:t>POWER STATS</a:t>
            </a:r>
            <a:endParaRPr sz="3200">
              <a:solidFill>
                <a:schemeClr val="lt1"/>
              </a:solidFill>
            </a:endParaRPr>
          </a:p>
        </p:txBody>
      </p:sp>
      <p:pic>
        <p:nvPicPr>
          <p:cNvPr id="448" name="Google Shape;448;p47"/>
          <p:cNvPicPr preferRelativeResize="0"/>
          <p:nvPr/>
        </p:nvPicPr>
        <p:blipFill>
          <a:blip r:embed="rId3">
            <a:alphaModFix/>
          </a:blip>
          <a:stretch>
            <a:fillRect/>
          </a:stretch>
        </p:blipFill>
        <p:spPr>
          <a:xfrm>
            <a:off x="416400" y="589200"/>
            <a:ext cx="820518" cy="656399"/>
          </a:xfrm>
          <a:prstGeom prst="rect">
            <a:avLst/>
          </a:prstGeom>
          <a:noFill/>
          <a:ln>
            <a:noFill/>
          </a:ln>
        </p:spPr>
      </p:pic>
      <p:sp>
        <p:nvSpPr>
          <p:cNvPr id="449" name="Google Shape;449;p47"/>
          <p:cNvSpPr txBox="1"/>
          <p:nvPr/>
        </p:nvSpPr>
        <p:spPr>
          <a:xfrm>
            <a:off x="416400" y="3275800"/>
            <a:ext cx="4284600" cy="6150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accent5"/>
                </a:solidFill>
                <a:latin typeface="IBM Plex Sans"/>
                <a:ea typeface="IBM Plex Sans"/>
                <a:cs typeface="IBM Plex Sans"/>
                <a:sym typeface="IBM Plex Sans"/>
              </a:rPr>
              <a:t>70% of employees </a:t>
            </a:r>
            <a:r>
              <a:rPr lang="en" sz="1300">
                <a:solidFill>
                  <a:schemeClr val="accent6"/>
                </a:solidFill>
                <a:latin typeface="IBM Plex Sans"/>
                <a:ea typeface="IBM Plex Sans"/>
                <a:cs typeface="IBM Plex Sans"/>
                <a:sym typeface="IBM Plex Sans"/>
              </a:rPr>
              <a:t>said that their sense of purpose is defined by their work (McKinsey)</a:t>
            </a:r>
            <a:endParaRPr b="1" sz="1300">
              <a:solidFill>
                <a:schemeClr val="accent6"/>
              </a:solidFill>
              <a:latin typeface="IBM Plex Sans"/>
              <a:ea typeface="IBM Plex Sans"/>
              <a:cs typeface="IBM Plex Sans"/>
              <a:sym typeface="IBM Plex Sans"/>
            </a:endParaRPr>
          </a:p>
        </p:txBody>
      </p:sp>
      <p:sp>
        <p:nvSpPr>
          <p:cNvPr id="450" name="Google Shape;450;p47"/>
          <p:cNvSpPr txBox="1"/>
          <p:nvPr/>
        </p:nvSpPr>
        <p:spPr>
          <a:xfrm>
            <a:off x="416400" y="2252550"/>
            <a:ext cx="4284600" cy="8451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accent6"/>
                </a:solidFill>
                <a:latin typeface="IBM Plex Sans"/>
                <a:ea typeface="IBM Plex Sans"/>
                <a:cs typeface="IBM Plex Sans"/>
                <a:sym typeface="IBM Plex Sans"/>
              </a:rPr>
              <a:t>Nearly ⅔ of American employees</a:t>
            </a:r>
            <a:r>
              <a:rPr lang="en" sz="1300">
                <a:solidFill>
                  <a:schemeClr val="accent6"/>
                </a:solidFill>
                <a:latin typeface="IBM Plex Sans"/>
                <a:ea typeface="IBM Plex Sans"/>
                <a:cs typeface="IBM Plex Sans"/>
                <a:sym typeface="IBM Plex Sans"/>
              </a:rPr>
              <a:t> said that the COVID-19 pandemic has caused them to reflect on their </a:t>
            </a:r>
            <a:r>
              <a:rPr b="1" lang="en" sz="1300">
                <a:solidFill>
                  <a:schemeClr val="accent5"/>
                </a:solidFill>
                <a:latin typeface="IBM Plex Sans"/>
                <a:ea typeface="IBM Plex Sans"/>
                <a:cs typeface="IBM Plex Sans"/>
                <a:sym typeface="IBM Plex Sans"/>
              </a:rPr>
              <a:t>purpose in life (</a:t>
            </a:r>
            <a:r>
              <a:rPr lang="en" sz="1300">
                <a:solidFill>
                  <a:schemeClr val="accent6"/>
                </a:solidFill>
                <a:latin typeface="IBM Plex Sans"/>
                <a:ea typeface="IBM Plex Sans"/>
                <a:cs typeface="IBM Plex Sans"/>
                <a:sym typeface="IBM Plex Sans"/>
              </a:rPr>
              <a:t>McKinsey)</a:t>
            </a:r>
            <a:endParaRPr b="1" sz="1300">
              <a:solidFill>
                <a:schemeClr val="accent6"/>
              </a:solidFill>
              <a:latin typeface="IBM Plex Sans"/>
              <a:ea typeface="IBM Plex Sans"/>
              <a:cs typeface="IBM Plex Sans"/>
              <a:sym typeface="IBM Plex Sans"/>
            </a:endParaRPr>
          </a:p>
        </p:txBody>
      </p:sp>
      <p:sp>
        <p:nvSpPr>
          <p:cNvPr id="451" name="Google Shape;451;p47"/>
          <p:cNvSpPr txBox="1"/>
          <p:nvPr/>
        </p:nvSpPr>
        <p:spPr>
          <a:xfrm>
            <a:off x="4845150" y="2603875"/>
            <a:ext cx="1948500" cy="8451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It takes </a:t>
            </a:r>
            <a:r>
              <a:rPr b="1" lang="en" sz="1300">
                <a:solidFill>
                  <a:schemeClr val="accent6"/>
                </a:solidFill>
                <a:latin typeface="IBM Plex Sans"/>
                <a:ea typeface="IBM Plex Sans"/>
                <a:cs typeface="IBM Plex Sans"/>
                <a:sym typeface="IBM Plex Sans"/>
              </a:rPr>
              <a:t>6 months on average </a:t>
            </a:r>
            <a:r>
              <a:rPr lang="en" sz="1300">
                <a:solidFill>
                  <a:schemeClr val="accent6"/>
                </a:solidFill>
                <a:latin typeface="IBM Plex Sans"/>
                <a:ea typeface="IBM Plex Sans"/>
                <a:cs typeface="IBM Plex Sans"/>
                <a:sym typeface="IBM Plex Sans"/>
              </a:rPr>
              <a:t>to replace a sales rep (Xactly)</a:t>
            </a:r>
            <a:endParaRPr sz="1300">
              <a:solidFill>
                <a:schemeClr val="accent6"/>
              </a:solidFill>
              <a:latin typeface="IBM Plex Sans"/>
              <a:ea typeface="IBM Plex Sans"/>
              <a:cs typeface="IBM Plex Sans"/>
              <a:sym typeface="IBM Plex Sans"/>
            </a:endParaRPr>
          </a:p>
        </p:txBody>
      </p:sp>
      <p:sp>
        <p:nvSpPr>
          <p:cNvPr id="452" name="Google Shape;452;p47"/>
          <p:cNvSpPr txBox="1"/>
          <p:nvPr/>
        </p:nvSpPr>
        <p:spPr>
          <a:xfrm>
            <a:off x="416400" y="4068950"/>
            <a:ext cx="4284600" cy="6150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accent6"/>
                </a:solidFill>
                <a:latin typeface="IBM Plex Sans"/>
                <a:ea typeface="IBM Plex Sans"/>
                <a:cs typeface="IBM Plex Sans"/>
                <a:sym typeface="IBM Plex Sans"/>
              </a:rPr>
              <a:t>58% of companies</a:t>
            </a:r>
            <a:r>
              <a:rPr lang="en" sz="1300">
                <a:solidFill>
                  <a:schemeClr val="accent6"/>
                </a:solidFill>
                <a:latin typeface="IBM Plex Sans"/>
                <a:ea typeface="IBM Plex Sans"/>
                <a:cs typeface="IBM Plex Sans"/>
                <a:sym typeface="IBM Plex Sans"/>
              </a:rPr>
              <a:t> have higher number of sales team turnover than 2020</a:t>
            </a:r>
            <a:r>
              <a:rPr lang="en" sz="1300">
                <a:solidFill>
                  <a:schemeClr val="accent6"/>
                </a:solidFill>
                <a:latin typeface="IBM Plex Sans"/>
                <a:ea typeface="IBM Plex Sans"/>
                <a:cs typeface="IBM Plex Sans"/>
                <a:sym typeface="IBM Plex Sans"/>
              </a:rPr>
              <a:t> (Xactly)</a:t>
            </a:r>
            <a:endParaRPr b="1" sz="1300">
              <a:solidFill>
                <a:schemeClr val="accent6"/>
              </a:solidFill>
              <a:latin typeface="IBM Plex Sans"/>
              <a:ea typeface="IBM Plex Sans"/>
              <a:cs typeface="IBM Plex Sans"/>
              <a:sym typeface="IBM Plex Sans"/>
            </a:endParaRPr>
          </a:p>
        </p:txBody>
      </p:sp>
      <p:sp>
        <p:nvSpPr>
          <p:cNvPr id="453" name="Google Shape;453;p47"/>
          <p:cNvSpPr txBox="1"/>
          <p:nvPr/>
        </p:nvSpPr>
        <p:spPr>
          <a:xfrm>
            <a:off x="6974000" y="3610250"/>
            <a:ext cx="1948500" cy="1075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Average sales rep tenure is</a:t>
            </a:r>
            <a:r>
              <a:rPr b="1" lang="en" sz="1300">
                <a:solidFill>
                  <a:schemeClr val="accent6"/>
                </a:solidFill>
                <a:latin typeface="IBM Plex Sans"/>
                <a:ea typeface="IBM Plex Sans"/>
                <a:cs typeface="IBM Plex Sans"/>
                <a:sym typeface="IBM Plex Sans"/>
              </a:rPr>
              <a:t> only 18 months </a:t>
            </a:r>
            <a:r>
              <a:rPr lang="en" sz="1300">
                <a:solidFill>
                  <a:schemeClr val="accent6"/>
                </a:solidFill>
                <a:latin typeface="IBM Plex Sans"/>
                <a:ea typeface="IBM Plex Sans"/>
                <a:cs typeface="IBM Plex Sans"/>
                <a:sym typeface="IBM Plex Sans"/>
              </a:rPr>
              <a:t>(Xactly)</a:t>
            </a:r>
            <a:endParaRPr sz="13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300">
              <a:solidFill>
                <a:schemeClr val="accent6"/>
              </a:solidFill>
              <a:latin typeface="IBM Plex Sans"/>
              <a:ea typeface="IBM Plex Sans"/>
              <a:cs typeface="IBM Plex Sans"/>
              <a:sym typeface="IBM Plex Sans"/>
            </a:endParaRPr>
          </a:p>
        </p:txBody>
      </p:sp>
      <p:sp>
        <p:nvSpPr>
          <p:cNvPr id="454" name="Google Shape;454;p47"/>
          <p:cNvSpPr txBox="1"/>
          <p:nvPr/>
        </p:nvSpPr>
        <p:spPr>
          <a:xfrm>
            <a:off x="6974000" y="766913"/>
            <a:ext cx="1948500" cy="8451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accent6"/>
                </a:solidFill>
                <a:latin typeface="IBM Plex Sans"/>
                <a:ea typeface="IBM Plex Sans"/>
                <a:cs typeface="IBM Plex Sans"/>
                <a:sym typeface="IBM Plex Sans"/>
              </a:rPr>
              <a:t>It takes 150-200%</a:t>
            </a:r>
            <a:r>
              <a:rPr lang="en" sz="1300">
                <a:solidFill>
                  <a:schemeClr val="accent6"/>
                </a:solidFill>
                <a:latin typeface="IBM Plex Sans"/>
                <a:ea typeface="IBM Plex Sans"/>
                <a:cs typeface="IBM Plex Sans"/>
                <a:sym typeface="IBM Plex Sans"/>
              </a:rPr>
              <a:t> of a sales rep’s salary to replace them (Xactly)</a:t>
            </a:r>
            <a:endParaRPr sz="1300">
              <a:solidFill>
                <a:schemeClr val="accent6"/>
              </a:solidFill>
              <a:latin typeface="IBM Plex Sans"/>
              <a:ea typeface="IBM Plex Sans"/>
              <a:cs typeface="IBM Plex Sans"/>
              <a:sym typeface="IBM Plex Sans"/>
            </a:endParaRPr>
          </a:p>
        </p:txBody>
      </p:sp>
      <p:sp>
        <p:nvSpPr>
          <p:cNvPr id="455" name="Google Shape;455;p47"/>
          <p:cNvSpPr txBox="1"/>
          <p:nvPr/>
        </p:nvSpPr>
        <p:spPr>
          <a:xfrm>
            <a:off x="4863250" y="3608750"/>
            <a:ext cx="1948500" cy="1075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accent6"/>
                </a:solidFill>
                <a:latin typeface="IBM Plex Sans"/>
                <a:ea typeface="IBM Plex Sans"/>
                <a:cs typeface="IBM Plex Sans"/>
                <a:sym typeface="IBM Plex Sans"/>
              </a:rPr>
              <a:t>44% of sales reps are </a:t>
            </a:r>
            <a:r>
              <a:rPr b="1" lang="en" sz="1300">
                <a:solidFill>
                  <a:schemeClr val="accent5"/>
                </a:solidFill>
                <a:latin typeface="IBM Plex Sans"/>
                <a:ea typeface="IBM Plex Sans"/>
                <a:cs typeface="IBM Plex Sans"/>
                <a:sym typeface="IBM Plex Sans"/>
              </a:rPr>
              <a:t>planning to leave their jobs within 2 years </a:t>
            </a:r>
            <a:r>
              <a:rPr lang="en" sz="1300">
                <a:solidFill>
                  <a:schemeClr val="accent6"/>
                </a:solidFill>
                <a:latin typeface="IBM Plex Sans"/>
                <a:ea typeface="IBM Plex Sans"/>
                <a:cs typeface="IBM Plex Sans"/>
                <a:sym typeface="IBM Plex Sans"/>
              </a:rPr>
              <a:t>(Xactly)</a:t>
            </a:r>
            <a:endParaRPr sz="1300">
              <a:solidFill>
                <a:schemeClr val="accent6"/>
              </a:solidFill>
              <a:latin typeface="IBM Plex Sans"/>
              <a:ea typeface="IBM Plex Sans"/>
              <a:cs typeface="IBM Plex Sans"/>
              <a:sym typeface="IBM Plex Sans"/>
            </a:endParaRPr>
          </a:p>
        </p:txBody>
      </p:sp>
      <p:sp>
        <p:nvSpPr>
          <p:cNvPr id="456" name="Google Shape;456;p47"/>
          <p:cNvSpPr txBox="1"/>
          <p:nvPr/>
        </p:nvSpPr>
        <p:spPr>
          <a:xfrm>
            <a:off x="4845150" y="1058700"/>
            <a:ext cx="1948500" cy="13854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6"/>
                </a:solidFill>
                <a:latin typeface="IBM Plex Sans"/>
                <a:ea typeface="IBM Plex Sans"/>
                <a:cs typeface="IBM Plex Sans"/>
                <a:sym typeface="IBM Plex Sans"/>
              </a:rPr>
              <a:t>SDR attrition rate is </a:t>
            </a:r>
            <a:r>
              <a:rPr b="1" lang="en" sz="1300">
                <a:solidFill>
                  <a:schemeClr val="accent5"/>
                </a:solidFill>
                <a:latin typeface="IBM Plex Sans"/>
                <a:ea typeface="IBM Plex Sans"/>
                <a:cs typeface="IBM Plex Sans"/>
                <a:sym typeface="IBM Plex Sans"/>
              </a:rPr>
              <a:t>36% a year </a:t>
            </a:r>
            <a:r>
              <a:rPr lang="en" sz="1300">
                <a:solidFill>
                  <a:schemeClr val="accent6"/>
                </a:solidFill>
                <a:latin typeface="IBM Plex Sans"/>
                <a:ea typeface="IBM Plex Sans"/>
                <a:cs typeface="IBM Plex Sans"/>
                <a:sym typeface="IBM Plex Sans"/>
              </a:rPr>
              <a:t>and it takes 4-6 months for an SDR to ramp up and be fully productive (The Bridge Group)</a:t>
            </a:r>
            <a:endParaRPr>
              <a:solidFill>
                <a:schemeClr val="accent6"/>
              </a:solidFill>
              <a:latin typeface="IBM Plex Sans"/>
              <a:ea typeface="IBM Plex Sans"/>
              <a:cs typeface="IBM Plex Sans"/>
              <a:sym typeface="IBM Plex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0" name="Shape 460"/>
        <p:cNvGrpSpPr/>
        <p:nvPr/>
      </p:nvGrpSpPr>
      <p:grpSpPr>
        <a:xfrm>
          <a:off x="0" y="0"/>
          <a:ext cx="0" cy="0"/>
          <a:chOff x="0" y="0"/>
          <a:chExt cx="0" cy="0"/>
        </a:xfrm>
      </p:grpSpPr>
      <p:sp>
        <p:nvSpPr>
          <p:cNvPr id="461" name="Google Shape;461;p48"/>
          <p:cNvSpPr txBox="1"/>
          <p:nvPr>
            <p:ph type="title"/>
          </p:nvPr>
        </p:nvSpPr>
        <p:spPr>
          <a:xfrm>
            <a:off x="3542750" y="1976400"/>
            <a:ext cx="5720400" cy="21549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latin typeface="Oswald Medium"/>
                <a:ea typeface="Oswald Medium"/>
                <a:cs typeface="Oswald Medium"/>
                <a:sym typeface="Oswald Medium"/>
              </a:rPr>
              <a:t>OUTREACH</a:t>
            </a:r>
            <a:r>
              <a:rPr lang="en" sz="6400">
                <a:latin typeface="Oswald Medium"/>
                <a:ea typeface="Oswald Medium"/>
                <a:cs typeface="Oswald Medium"/>
                <a:sym typeface="Oswald Medium"/>
              </a:rPr>
              <a:t> </a:t>
            </a:r>
            <a:r>
              <a:rPr lang="en">
                <a:solidFill>
                  <a:schemeClr val="dk2"/>
                </a:solidFill>
                <a:latin typeface="Oswald Medium"/>
                <a:ea typeface="Oswald Medium"/>
                <a:cs typeface="Oswald Medium"/>
                <a:sym typeface="Oswald Medium"/>
              </a:rPr>
              <a:t>GUIDELINES</a:t>
            </a:r>
            <a:endParaRPr sz="6400">
              <a:solidFill>
                <a:schemeClr val="dk2"/>
              </a:solidFill>
              <a:latin typeface="Oswald Medium"/>
              <a:ea typeface="Oswald Medium"/>
              <a:cs typeface="Oswald Medium"/>
              <a:sym typeface="Oswald Medium"/>
            </a:endParaRPr>
          </a:p>
        </p:txBody>
      </p:sp>
      <p:sp>
        <p:nvSpPr>
          <p:cNvPr id="462" name="Google Shape;462;p48"/>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8"/>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4" name="Google Shape;464;p48"/>
          <p:cNvPicPr preferRelativeResize="0"/>
          <p:nvPr/>
        </p:nvPicPr>
        <p:blipFill>
          <a:blip r:embed="rId3">
            <a:alphaModFix/>
          </a:blip>
          <a:stretch>
            <a:fillRect/>
          </a:stretch>
        </p:blipFill>
        <p:spPr>
          <a:xfrm>
            <a:off x="1080792" y="1110907"/>
            <a:ext cx="1103049" cy="1138637"/>
          </a:xfrm>
          <a:prstGeom prst="rect">
            <a:avLst/>
          </a:prstGeom>
          <a:noFill/>
          <a:ln>
            <a:noFill/>
          </a:ln>
        </p:spPr>
      </p:pic>
      <p:sp>
        <p:nvSpPr>
          <p:cNvPr id="465" name="Google Shape;465;p48"/>
          <p:cNvSpPr txBox="1"/>
          <p:nvPr/>
        </p:nvSpPr>
        <p:spPr>
          <a:xfrm>
            <a:off x="3562825" y="4010175"/>
            <a:ext cx="514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IBM Plex Sans"/>
                <a:ea typeface="IBM Plex Sans"/>
                <a:cs typeface="IBM Plex Sans"/>
                <a:sym typeface="IBM Plex Sans"/>
              </a:rPr>
              <a:t>Compelling, relevant messaging to generate curiosity</a:t>
            </a:r>
            <a:endParaRPr>
              <a:solidFill>
                <a:srgbClr val="FFFFFF"/>
              </a:solidFill>
              <a:latin typeface="IBM Plex Sans"/>
              <a:ea typeface="IBM Plex Sans"/>
              <a:cs typeface="IBM Plex Sans"/>
              <a:sym typeface="IBM Plex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49"/>
          <p:cNvSpPr txBox="1"/>
          <p:nvPr>
            <p:ph type="title"/>
          </p:nvPr>
        </p:nvSpPr>
        <p:spPr>
          <a:xfrm>
            <a:off x="178100" y="247125"/>
            <a:ext cx="8127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OUTREACH GUIDELINE: </a:t>
            </a:r>
            <a:r>
              <a:rPr lang="en" sz="1800">
                <a:solidFill>
                  <a:schemeClr val="accent5"/>
                </a:solidFill>
              </a:rPr>
              <a:t>SALES LEADERS HIRING SDRS</a:t>
            </a:r>
            <a:endParaRPr sz="1800">
              <a:solidFill>
                <a:schemeClr val="accent5"/>
              </a:solidFill>
            </a:endParaRPr>
          </a:p>
        </p:txBody>
      </p:sp>
      <p:graphicFrame>
        <p:nvGraphicFramePr>
          <p:cNvPr id="471" name="Google Shape;471;p49"/>
          <p:cNvGraphicFramePr/>
          <p:nvPr/>
        </p:nvGraphicFramePr>
        <p:xfrm>
          <a:off x="178088" y="769075"/>
          <a:ext cx="3000000" cy="3000000"/>
        </p:xfrm>
        <a:graphic>
          <a:graphicData uri="http://schemas.openxmlformats.org/drawingml/2006/table">
            <a:tbl>
              <a:tblPr>
                <a:noFill/>
                <a:tableStyleId>{0B2A52B8-30C8-4F62-969F-B116A666AEB7}</a:tableStyleId>
              </a:tblPr>
              <a:tblGrid>
                <a:gridCol w="1765675"/>
                <a:gridCol w="2795425"/>
                <a:gridCol w="4226725"/>
              </a:tblGrid>
              <a:tr h="3186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OR GOAL</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PROBING QUESTION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VALUE PROPOSITION / POSITIONING STATEMENT</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Time it takes to on board and train new sales people and attrition rate after all that work</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The average SDR attrition rate is 34% a year and it takes 4-6 months for an SDR to ramp up and be fully productive, which is time wasted if they churn after.</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How do you train and onboard new salespeople to stay motivated and believe in your mission?</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We train and onboard new hires and encourage them to align with their sales “why”.</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Working with Jorge, VP Global Sales at CARTO, our COSMIC vision saved them significant amounts of time training reps, their SDR team hit quota for the first time, they reduced attrition rates, and we helped them secure $61 million in funding.</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Breaking through the noise and standing out among the automated email and LinkedIn spam</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VPs like yourself receive tons of spam, so it’s hard for your team, and disheartening when they get no responses. How do you  train your SDRs to break through the noise?</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Dan Hebert, VP Sales, and his team at Proposify generated almost all their revenue from inbound, and they were getting discouraged by 0 results from outbound. Now over 50% of their pipeline is generated from outbound activities after the training, coaching and a standardised playbook we provided.</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sp>
        <p:nvSpPr>
          <p:cNvPr id="472" name="Google Shape;472;p49"/>
          <p:cNvSpPr txBox="1"/>
          <p:nvPr/>
        </p:nvSpPr>
        <p:spPr>
          <a:xfrm>
            <a:off x="5965925" y="253275"/>
            <a:ext cx="3000000" cy="44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chemeClr val="accent6"/>
                </a:solidFill>
                <a:latin typeface="IBM Plex Sans"/>
                <a:ea typeface="IBM Plex Sans"/>
                <a:cs typeface="IBM Plex Sans"/>
                <a:sym typeface="IBM Plex Sans"/>
              </a:rPr>
              <a:t>*Throughout these slides always choose the most relevant customer story to the company you’re targeting</a:t>
            </a:r>
            <a:endParaRPr sz="800">
              <a:solidFill>
                <a:schemeClr val="accent6"/>
              </a:solidFill>
              <a:latin typeface="IBM Plex Sans"/>
              <a:ea typeface="IBM Plex Sans"/>
              <a:cs typeface="IBM Plex Sans"/>
              <a:sym typeface="IBM Plex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0"/>
          <p:cNvSpPr txBox="1"/>
          <p:nvPr>
            <p:ph type="title"/>
          </p:nvPr>
        </p:nvSpPr>
        <p:spPr>
          <a:xfrm>
            <a:off x="178100" y="247125"/>
            <a:ext cx="8127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OUTREACH GUIDELINE: </a:t>
            </a:r>
            <a:r>
              <a:rPr lang="en" sz="1800">
                <a:solidFill>
                  <a:schemeClr val="accent5"/>
                </a:solidFill>
              </a:rPr>
              <a:t>SALES/MARTECH</a:t>
            </a:r>
            <a:endParaRPr sz="1800">
              <a:solidFill>
                <a:schemeClr val="accent5"/>
              </a:solidFill>
            </a:endParaRPr>
          </a:p>
        </p:txBody>
      </p:sp>
      <p:graphicFrame>
        <p:nvGraphicFramePr>
          <p:cNvPr id="478" name="Google Shape;478;p50"/>
          <p:cNvGraphicFramePr/>
          <p:nvPr/>
        </p:nvGraphicFramePr>
        <p:xfrm>
          <a:off x="178088" y="769075"/>
          <a:ext cx="3000000" cy="3000000"/>
        </p:xfrm>
        <a:graphic>
          <a:graphicData uri="http://schemas.openxmlformats.org/drawingml/2006/table">
            <a:tbl>
              <a:tblPr>
                <a:noFill/>
                <a:tableStyleId>{0B2A52B8-30C8-4F62-969F-B116A666AEB7}</a:tableStyleId>
              </a:tblPr>
              <a:tblGrid>
                <a:gridCol w="1765675"/>
                <a:gridCol w="2795425"/>
                <a:gridCol w="4226725"/>
              </a:tblGrid>
              <a:tr h="3186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OR GOAL</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PROBING QUESTION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VALUE PROPOSITION / POSITIONING STATEMENT</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Marketing tech is sold to marketing leaders and they can be difficult to get on the phone (3% connect rate vs 10% for sales leaders).</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We’ve noticed that marketing leaders pick up their phone less than other personas and it’s disheartening for SDRs to hear voicemails all the time.</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What are you finding is the best way to get their attention?</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As marketing leaders can be difficult to reach, we design multi touch cadences combining various channels to increase contact rates, and train SDRs how to use them to ensure they don’t spend all day listening to voicemails</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Working with Proposify, we helped them generate 6X more qualified meetings from outbound activity, and created 3 sales superstars and LinkedIn thought leaders.</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Sales/Martech is a rapidly growing industry and it can be hard to stand out from all the noise, which is disheartening for SDRs, who you want to help as a CRO</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The sales/marketing technology space is growing exponentially and sales/marketing leaders are being inundated with hundreds of prospecting emails and LinkedIn messages a day.</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How are you breaking through the noise?</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As (Martech) is a convoluted space, we design and transform your cadences to align to the higher purpose of your ideal customers, and then train your SDRs how to use them, aligning them with your mission.</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Working with Proposify, we helped them generate 6X more qualified meetings from outbound activity, and created 3 sales superstars and LinkedIn thought leaders.</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sp>
        <p:nvSpPr>
          <p:cNvPr id="479" name="Google Shape;479;p50"/>
          <p:cNvSpPr txBox="1"/>
          <p:nvPr/>
        </p:nvSpPr>
        <p:spPr>
          <a:xfrm>
            <a:off x="5965925" y="253275"/>
            <a:ext cx="3000000" cy="44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chemeClr val="accent6"/>
                </a:solidFill>
                <a:latin typeface="IBM Plex Sans"/>
                <a:ea typeface="IBM Plex Sans"/>
                <a:cs typeface="IBM Plex Sans"/>
                <a:sym typeface="IBM Plex Sans"/>
              </a:rPr>
              <a:t>*Throughout these slides always choose the most relevant customer story to the company you’re targeting</a:t>
            </a:r>
            <a:endParaRPr sz="800">
              <a:solidFill>
                <a:schemeClr val="accent6"/>
              </a:solidFill>
              <a:latin typeface="IBM Plex Sans"/>
              <a:ea typeface="IBM Plex Sans"/>
              <a:cs typeface="IBM Plex Sans"/>
              <a:sym typeface="IBM Plex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51"/>
          <p:cNvSpPr txBox="1"/>
          <p:nvPr>
            <p:ph type="title"/>
          </p:nvPr>
        </p:nvSpPr>
        <p:spPr>
          <a:xfrm>
            <a:off x="178100" y="247125"/>
            <a:ext cx="8127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OUTREACH GUIDELINE: </a:t>
            </a:r>
            <a:r>
              <a:rPr lang="en" sz="1800">
                <a:solidFill>
                  <a:schemeClr val="accent5"/>
                </a:solidFill>
              </a:rPr>
              <a:t>MARKETING LEADERS</a:t>
            </a:r>
            <a:endParaRPr sz="1800">
              <a:solidFill>
                <a:schemeClr val="accent5"/>
              </a:solidFill>
            </a:endParaRPr>
          </a:p>
        </p:txBody>
      </p:sp>
      <p:graphicFrame>
        <p:nvGraphicFramePr>
          <p:cNvPr id="485" name="Google Shape;485;p51"/>
          <p:cNvGraphicFramePr/>
          <p:nvPr/>
        </p:nvGraphicFramePr>
        <p:xfrm>
          <a:off x="178088" y="769075"/>
          <a:ext cx="3000000" cy="3000000"/>
        </p:xfrm>
        <a:graphic>
          <a:graphicData uri="http://schemas.openxmlformats.org/drawingml/2006/table">
            <a:tbl>
              <a:tblPr>
                <a:noFill/>
                <a:tableStyleId>{0B2A52B8-30C8-4F62-969F-B116A666AEB7}</a:tableStyleId>
              </a:tblPr>
              <a:tblGrid>
                <a:gridCol w="1765675"/>
                <a:gridCol w="2795425"/>
                <a:gridCol w="4226725"/>
              </a:tblGrid>
              <a:tr h="3186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OR GOAL</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PROBING QUESTION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VALUE PROPOSITION / POSITIONING STATEMENT</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Low conversion rate of marketing leads into sales opportunities due to a lack of understanding by the sales team of your work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I noticed on your website, that you have lots of great content, and also that you have Outreach, which I imagine you use to convert MQLs into sales opps.</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How are your sales team converting your MQLs into qualified sales opps on Outreach?</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Flo Broderick, VP of Marketing at Carto, managed the SDRs and had no SDR manager so was struggling to motivate them to do more outbound.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After we helped their SDRs find their why, we coached and trained them to hit quota for the first time, convert more MQLs into deals, and they have been a client ever since.</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Not enough touchpoints from sales to convert marketing leads into revenue. Sales complain about quality but it’s also a will issue on their side due to call reluctance and lack of motivation</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I see you have lots of great content at (company name), but sometimes it can be difficult to ensure the sales team use this content effectively in their outreach.</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What’s your strategy to ensure the sales team use your content effectively?</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Omer Primor, VP of Marketing at Imvision managed the SDRs and had no SDR manager so was struggling to motivate them to do more outbound and touchpoints on MQLs, which they were investing a lot in generating.</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After we helped train and motivate their SDRs behind their vision, they added more call and video steps to sequences, and generated 61% more meetings from outbound.</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sp>
        <p:nvSpPr>
          <p:cNvPr id="486" name="Google Shape;486;p51"/>
          <p:cNvSpPr txBox="1"/>
          <p:nvPr/>
        </p:nvSpPr>
        <p:spPr>
          <a:xfrm>
            <a:off x="5965925" y="253275"/>
            <a:ext cx="3000000" cy="44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chemeClr val="accent6"/>
                </a:solidFill>
                <a:latin typeface="IBM Plex Sans"/>
                <a:ea typeface="IBM Plex Sans"/>
                <a:cs typeface="IBM Plex Sans"/>
                <a:sym typeface="IBM Plex Sans"/>
              </a:rPr>
              <a:t>*Throughout these slides always choose the most relevant customer story to the company you’re targeting</a:t>
            </a:r>
            <a:endParaRPr sz="800">
              <a:solidFill>
                <a:schemeClr val="accent6"/>
              </a:solidFill>
              <a:latin typeface="IBM Plex Sans"/>
              <a:ea typeface="IBM Plex Sans"/>
              <a:cs typeface="IBM Plex Sans"/>
              <a:sym typeface="IBM Plex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52"/>
          <p:cNvSpPr txBox="1"/>
          <p:nvPr>
            <p:ph type="title"/>
          </p:nvPr>
        </p:nvSpPr>
        <p:spPr>
          <a:xfrm>
            <a:off x="178100" y="247125"/>
            <a:ext cx="8127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OUTREACH GUIDELINE: </a:t>
            </a:r>
            <a:r>
              <a:rPr lang="en" sz="1800">
                <a:solidFill>
                  <a:schemeClr val="accent5"/>
                </a:solidFill>
              </a:rPr>
              <a:t>SALES OUTSOURCING FIRMS</a:t>
            </a:r>
            <a:endParaRPr sz="1800">
              <a:solidFill>
                <a:schemeClr val="accent5"/>
              </a:solidFill>
            </a:endParaRPr>
          </a:p>
        </p:txBody>
      </p:sp>
      <p:graphicFrame>
        <p:nvGraphicFramePr>
          <p:cNvPr id="492" name="Google Shape;492;p52"/>
          <p:cNvGraphicFramePr/>
          <p:nvPr/>
        </p:nvGraphicFramePr>
        <p:xfrm>
          <a:off x="178088" y="769075"/>
          <a:ext cx="3000000" cy="3000000"/>
        </p:xfrm>
        <a:graphic>
          <a:graphicData uri="http://schemas.openxmlformats.org/drawingml/2006/table">
            <a:tbl>
              <a:tblPr>
                <a:noFill/>
                <a:tableStyleId>{0B2A52B8-30C8-4F62-969F-B116A666AEB7}</a:tableStyleId>
              </a:tblPr>
              <a:tblGrid>
                <a:gridCol w="1765675"/>
                <a:gridCol w="2795425"/>
                <a:gridCol w="4226725"/>
              </a:tblGrid>
              <a:tr h="3186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OR GOAL</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PROBING QUESTION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VALUE PROPOSITION / POSITIONING STATEMENT</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Clients have unrealistic expectations which can lead to a lot of pressure on managers and SDRs, who already have a stressful job in outsourcing</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I worked in sales outsourcing for 4 years so I know how difficult it can be to hit client targets and keep the churn rate low with both clients and staff.</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How are you currently achieving this at (company name)?</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Our playbooks and cadences have enabled Operatix, another sales outsourcer in Europe and the US, to decrease onboarding time by 78%, and as importantly enable their managers to be less stressed, whilst increasing client renewal rates.</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r h="784525">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Training and onboarding reps for new accounts takes management a huge amount of time and effort, in what is already a stressful job with tough client expectations</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We appreciate sales outsourcing is a tough gig with unrealistic client expectations so you want to hit the ground running.</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How long does it take you to train and onboard sales reps when you sign up a new account?</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Working with lead gen company Demand Zen, after 2 days of setting up the process for one of their accounts, they had already generated 4 qualified meetings, which helped lead to a renewal and expansion.</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1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100">
                          <a:solidFill>
                            <a:schemeClr val="accent6"/>
                          </a:solidFill>
                          <a:latin typeface="IBM Plex Sans"/>
                          <a:ea typeface="IBM Plex Sans"/>
                          <a:cs typeface="IBM Plex Sans"/>
                          <a:sym typeface="IBM Plex Sans"/>
                        </a:rPr>
                        <a:t>This was a big weight off the shoulders of the COO and account management team, and of course helped the SDRs feel more fulfilled in their roles.</a:t>
                      </a:r>
                      <a:endParaRPr sz="11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sp>
        <p:nvSpPr>
          <p:cNvPr id="493" name="Google Shape;493;p52"/>
          <p:cNvSpPr txBox="1"/>
          <p:nvPr/>
        </p:nvSpPr>
        <p:spPr>
          <a:xfrm>
            <a:off x="5965925" y="253275"/>
            <a:ext cx="3000000" cy="44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solidFill>
                  <a:schemeClr val="accent6"/>
                </a:solidFill>
                <a:latin typeface="IBM Plex Sans"/>
                <a:ea typeface="IBM Plex Sans"/>
                <a:cs typeface="IBM Plex Sans"/>
                <a:sym typeface="IBM Plex Sans"/>
              </a:rPr>
              <a:t>*Throughout these slides always choose the most relevant customer story to the company you’re targeting</a:t>
            </a:r>
            <a:endParaRPr sz="800">
              <a:solidFill>
                <a:schemeClr val="accent6"/>
              </a:solidFill>
              <a:latin typeface="IBM Plex Sans"/>
              <a:ea typeface="IBM Plex Sans"/>
              <a:cs typeface="IBM Plex Sans"/>
              <a:sym typeface="IBM Plex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97" name="Shape 497"/>
        <p:cNvGrpSpPr/>
        <p:nvPr/>
      </p:nvGrpSpPr>
      <p:grpSpPr>
        <a:xfrm>
          <a:off x="0" y="0"/>
          <a:ext cx="0" cy="0"/>
          <a:chOff x="0" y="0"/>
          <a:chExt cx="0" cy="0"/>
        </a:xfrm>
      </p:grpSpPr>
      <p:sp>
        <p:nvSpPr>
          <p:cNvPr id="498" name="Google Shape;498;p53"/>
          <p:cNvSpPr txBox="1"/>
          <p:nvPr>
            <p:ph type="title"/>
          </p:nvPr>
        </p:nvSpPr>
        <p:spPr>
          <a:xfrm>
            <a:off x="3542750" y="1976400"/>
            <a:ext cx="5720400" cy="21549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latin typeface="Oswald Medium"/>
                <a:ea typeface="Oswald Medium"/>
                <a:cs typeface="Oswald Medium"/>
                <a:sym typeface="Oswald Medium"/>
              </a:rPr>
              <a:t>QUALIFYING</a:t>
            </a:r>
            <a:endParaRPr>
              <a:latin typeface="Oswald Medium"/>
              <a:ea typeface="Oswald Medium"/>
              <a:cs typeface="Oswald Medium"/>
              <a:sym typeface="Oswald Medium"/>
            </a:endParaRPr>
          </a:p>
          <a:p>
            <a:pPr indent="0" lvl="0" marL="0" rtl="0" algn="l">
              <a:spcBef>
                <a:spcPts val="0"/>
              </a:spcBef>
              <a:spcAft>
                <a:spcPts val="0"/>
              </a:spcAft>
              <a:buNone/>
            </a:pPr>
            <a:r>
              <a:rPr lang="en">
                <a:solidFill>
                  <a:schemeClr val="accent1"/>
                </a:solidFill>
                <a:latin typeface="Oswald Medium"/>
                <a:ea typeface="Oswald Medium"/>
                <a:cs typeface="Oswald Medium"/>
                <a:sym typeface="Oswald Medium"/>
              </a:rPr>
              <a:t>QUESTIONS</a:t>
            </a:r>
            <a:endParaRPr>
              <a:solidFill>
                <a:schemeClr val="accent1"/>
              </a:solidFill>
              <a:latin typeface="Oswald Medium"/>
              <a:ea typeface="Oswald Medium"/>
              <a:cs typeface="Oswald Medium"/>
              <a:sym typeface="Oswald Medium"/>
            </a:endParaRPr>
          </a:p>
        </p:txBody>
      </p:sp>
      <p:sp>
        <p:nvSpPr>
          <p:cNvPr id="499" name="Google Shape;499;p53"/>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3"/>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53"/>
          <p:cNvSpPr txBox="1"/>
          <p:nvPr/>
        </p:nvSpPr>
        <p:spPr>
          <a:xfrm>
            <a:off x="3562825" y="4010175"/>
            <a:ext cx="514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Supplementary questions to identify qualified opportunities</a:t>
            </a:r>
            <a:endParaRPr>
              <a:solidFill>
                <a:schemeClr val="lt1"/>
              </a:solidFill>
              <a:latin typeface="IBM Plex Sans"/>
              <a:ea typeface="IBM Plex Sans"/>
              <a:cs typeface="IBM Plex Sans"/>
              <a:sym typeface="IBM Plex Sans"/>
            </a:endParaRPr>
          </a:p>
        </p:txBody>
      </p:sp>
      <p:pic>
        <p:nvPicPr>
          <p:cNvPr id="502" name="Google Shape;502;p53"/>
          <p:cNvPicPr preferRelativeResize="0"/>
          <p:nvPr/>
        </p:nvPicPr>
        <p:blipFill>
          <a:blip r:embed="rId3">
            <a:alphaModFix/>
          </a:blip>
          <a:stretch>
            <a:fillRect/>
          </a:stretch>
        </p:blipFill>
        <p:spPr>
          <a:xfrm>
            <a:off x="1147813" y="1195713"/>
            <a:ext cx="969024" cy="96902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6" name="Shape 506"/>
        <p:cNvGrpSpPr/>
        <p:nvPr/>
      </p:nvGrpSpPr>
      <p:grpSpPr>
        <a:xfrm>
          <a:off x="0" y="0"/>
          <a:ext cx="0" cy="0"/>
          <a:chOff x="0" y="0"/>
          <a:chExt cx="0" cy="0"/>
        </a:xfrm>
      </p:grpSpPr>
      <p:sp>
        <p:nvSpPr>
          <p:cNvPr id="507" name="Google Shape;507;p54"/>
          <p:cNvSpPr txBox="1"/>
          <p:nvPr>
            <p:ph type="title"/>
          </p:nvPr>
        </p:nvSpPr>
        <p:spPr>
          <a:xfrm>
            <a:off x="593850" y="1370675"/>
            <a:ext cx="61173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accent6"/>
                </a:solidFill>
              </a:rPr>
              <a:t>QUESTIONS THAT WILL CLARIFY IF THE LEAD IS </a:t>
            </a:r>
            <a:r>
              <a:rPr lang="en" sz="3600">
                <a:solidFill>
                  <a:schemeClr val="accent5"/>
                </a:solidFill>
              </a:rPr>
              <a:t>A GOOD FIT</a:t>
            </a:r>
            <a:endParaRPr sz="3600">
              <a:solidFill>
                <a:schemeClr val="accent5"/>
              </a:solidFill>
            </a:endParaRPr>
          </a:p>
        </p:txBody>
      </p:sp>
      <p:sp>
        <p:nvSpPr>
          <p:cNvPr id="508" name="Google Shape;508;p54"/>
          <p:cNvSpPr txBox="1"/>
          <p:nvPr>
            <p:ph type="title"/>
          </p:nvPr>
        </p:nvSpPr>
        <p:spPr>
          <a:xfrm>
            <a:off x="666000" y="2663675"/>
            <a:ext cx="5430900" cy="2308800"/>
          </a:xfrm>
          <a:prstGeom prst="rect">
            <a:avLst/>
          </a:prstGeom>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200">
                <a:solidFill>
                  <a:srgbClr val="434343"/>
                </a:solidFill>
                <a:latin typeface="Roboto"/>
                <a:ea typeface="Roboto"/>
                <a:cs typeface="Roboto"/>
                <a:sym typeface="Roboto"/>
              </a:rPr>
              <a:t>These are a secondary check </a:t>
            </a:r>
            <a:r>
              <a:rPr b="1" lang="en" sz="1200">
                <a:solidFill>
                  <a:srgbClr val="434343"/>
                </a:solidFill>
                <a:latin typeface="Roboto"/>
                <a:ea typeface="Roboto"/>
                <a:cs typeface="Roboto"/>
                <a:sym typeface="Roboto"/>
              </a:rPr>
              <a:t>if necessary</a:t>
            </a:r>
            <a:r>
              <a:rPr lang="en" sz="1200">
                <a:solidFill>
                  <a:srgbClr val="434343"/>
                </a:solidFill>
                <a:latin typeface="Roboto"/>
                <a:ea typeface="Roboto"/>
                <a:cs typeface="Roboto"/>
                <a:sym typeface="Roboto"/>
              </a:rPr>
              <a:t>. Often a lot of this information can be found with prior research. The probing questions are what will be initially used to uncover business needs.</a:t>
            </a:r>
            <a:endParaRPr sz="1200">
              <a:solidFill>
                <a:srgbClr val="434343"/>
              </a:solidFill>
              <a:latin typeface="Roboto"/>
              <a:ea typeface="Roboto"/>
              <a:cs typeface="Roboto"/>
              <a:sym typeface="Roboto"/>
            </a:endParaRPr>
          </a:p>
          <a:p>
            <a:pPr indent="0" lvl="0" marL="0" rtl="0" algn="l">
              <a:lnSpc>
                <a:spcPct val="150000"/>
              </a:lnSpc>
              <a:spcBef>
                <a:spcPts val="0"/>
              </a:spcBef>
              <a:spcAft>
                <a:spcPts val="0"/>
              </a:spcAft>
              <a:buNone/>
            </a:pPr>
            <a:r>
              <a:t/>
            </a:r>
            <a:endParaRPr sz="1200">
              <a:solidFill>
                <a:srgbClr val="434343"/>
              </a:solidFill>
              <a:latin typeface="Roboto"/>
              <a:ea typeface="Roboto"/>
              <a:cs typeface="Roboto"/>
              <a:sym typeface="Roboto"/>
            </a:endParaRPr>
          </a:p>
          <a:p>
            <a:pPr indent="0" lvl="0" marL="0" rtl="0" algn="l">
              <a:lnSpc>
                <a:spcPct val="150000"/>
              </a:lnSpc>
              <a:spcBef>
                <a:spcPts val="0"/>
              </a:spcBef>
              <a:spcAft>
                <a:spcPts val="0"/>
              </a:spcAft>
              <a:buNone/>
            </a:pPr>
            <a:r>
              <a:rPr lang="en" sz="1200">
                <a:solidFill>
                  <a:srgbClr val="434343"/>
                </a:solidFill>
                <a:latin typeface="Roboto"/>
                <a:ea typeface="Roboto"/>
                <a:cs typeface="Roboto"/>
                <a:sym typeface="Roboto"/>
              </a:rPr>
              <a:t>However, do always try to confirm if anyone else should be involved in the discussion when confirming next steps with the last question.</a:t>
            </a:r>
            <a:endParaRPr sz="1200">
              <a:solidFill>
                <a:srgbClr val="434343"/>
              </a:solidFill>
              <a:latin typeface="Roboto"/>
              <a:ea typeface="Roboto"/>
              <a:cs typeface="Roboto"/>
              <a:sym typeface="Roboto"/>
            </a:endParaRPr>
          </a:p>
          <a:p>
            <a:pPr indent="0" lvl="0" marL="0" rtl="0" algn="l">
              <a:lnSpc>
                <a:spcPct val="150000"/>
              </a:lnSpc>
              <a:spcBef>
                <a:spcPts val="0"/>
              </a:spcBef>
              <a:spcAft>
                <a:spcPts val="0"/>
              </a:spcAft>
              <a:buNone/>
            </a:pPr>
            <a:r>
              <a:t/>
            </a:r>
            <a:endParaRPr sz="1200">
              <a:solidFill>
                <a:srgbClr val="434343"/>
              </a:solidFill>
              <a:latin typeface="Roboto"/>
              <a:ea typeface="Roboto"/>
              <a:cs typeface="Roboto"/>
              <a:sym typeface="Roboto"/>
            </a:endParaRPr>
          </a:p>
          <a:p>
            <a:pPr indent="0" lvl="0" marL="0" rtl="0" algn="l">
              <a:lnSpc>
                <a:spcPct val="150000"/>
              </a:lnSpc>
              <a:spcBef>
                <a:spcPts val="0"/>
              </a:spcBef>
              <a:spcAft>
                <a:spcPts val="0"/>
              </a:spcAft>
              <a:buNone/>
            </a:pPr>
            <a:r>
              <a:t/>
            </a:r>
            <a:endParaRPr sz="1200">
              <a:solidFill>
                <a:srgbClr val="434343"/>
              </a:solidFill>
              <a:latin typeface="Roboto"/>
              <a:ea typeface="Roboto"/>
              <a:cs typeface="Roboto"/>
              <a:sym typeface="Roboto"/>
            </a:endParaRPr>
          </a:p>
        </p:txBody>
      </p:sp>
      <p:pic>
        <p:nvPicPr>
          <p:cNvPr id="509" name="Google Shape;509;p54"/>
          <p:cNvPicPr preferRelativeResize="0"/>
          <p:nvPr/>
        </p:nvPicPr>
        <p:blipFill>
          <a:blip r:embed="rId3">
            <a:alphaModFix/>
          </a:blip>
          <a:stretch>
            <a:fillRect/>
          </a:stretch>
        </p:blipFill>
        <p:spPr>
          <a:xfrm>
            <a:off x="6711100" y="2663675"/>
            <a:ext cx="2247350" cy="22473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3" name="Shape 513"/>
        <p:cNvGrpSpPr/>
        <p:nvPr/>
      </p:nvGrpSpPr>
      <p:grpSpPr>
        <a:xfrm>
          <a:off x="0" y="0"/>
          <a:ext cx="0" cy="0"/>
          <a:chOff x="0" y="0"/>
          <a:chExt cx="0" cy="0"/>
        </a:xfrm>
      </p:grpSpPr>
      <p:sp>
        <p:nvSpPr>
          <p:cNvPr id="514" name="Google Shape;514;p55"/>
          <p:cNvSpPr/>
          <p:nvPr/>
        </p:nvSpPr>
        <p:spPr>
          <a:xfrm>
            <a:off x="6066850" y="1613738"/>
            <a:ext cx="2535900" cy="8556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Who’s involved in the sales strategy decisions at (company name)?</a:t>
            </a:r>
            <a:endParaRPr sz="1300">
              <a:solidFill>
                <a:schemeClr val="accent6"/>
              </a:solidFill>
              <a:latin typeface="IBM Plex Sans"/>
              <a:ea typeface="IBM Plex Sans"/>
              <a:cs typeface="IBM Plex Sans"/>
              <a:sym typeface="IBM Plex Sans"/>
            </a:endParaRPr>
          </a:p>
        </p:txBody>
      </p:sp>
      <p:sp>
        <p:nvSpPr>
          <p:cNvPr id="515" name="Google Shape;515;p55"/>
          <p:cNvSpPr/>
          <p:nvPr/>
        </p:nvSpPr>
        <p:spPr>
          <a:xfrm>
            <a:off x="3304050" y="1613738"/>
            <a:ext cx="2535900" cy="8556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300">
                <a:solidFill>
                  <a:srgbClr val="434343"/>
                </a:solidFill>
                <a:latin typeface="IBM Plex Sans"/>
                <a:ea typeface="IBM Plex Sans"/>
                <a:cs typeface="IBM Plex Sans"/>
                <a:sym typeface="IBM Plex Sans"/>
              </a:rPr>
              <a:t>Do you use any call recording or sequencing tools?</a:t>
            </a:r>
            <a:endParaRPr sz="1300">
              <a:solidFill>
                <a:srgbClr val="434343"/>
              </a:solidFill>
              <a:latin typeface="IBM Plex Sans"/>
              <a:ea typeface="IBM Plex Sans"/>
              <a:cs typeface="IBM Plex Sans"/>
              <a:sym typeface="IBM Plex Sans"/>
            </a:endParaRPr>
          </a:p>
        </p:txBody>
      </p:sp>
      <p:sp>
        <p:nvSpPr>
          <p:cNvPr id="516" name="Google Shape;516;p55"/>
          <p:cNvSpPr/>
          <p:nvPr/>
        </p:nvSpPr>
        <p:spPr>
          <a:xfrm>
            <a:off x="470125" y="1613738"/>
            <a:ext cx="2535900" cy="8556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300">
                <a:solidFill>
                  <a:srgbClr val="434343"/>
                </a:solidFill>
                <a:latin typeface="IBM Plex Sans"/>
                <a:ea typeface="IBM Plex Sans"/>
                <a:cs typeface="IBM Plex Sans"/>
                <a:sym typeface="IBM Plex Sans"/>
              </a:rPr>
              <a:t>How big is your sales team?</a:t>
            </a:r>
            <a:endParaRPr sz="1300"/>
          </a:p>
        </p:txBody>
      </p:sp>
      <p:sp>
        <p:nvSpPr>
          <p:cNvPr id="517" name="Google Shape;517;p55"/>
          <p:cNvSpPr/>
          <p:nvPr/>
        </p:nvSpPr>
        <p:spPr>
          <a:xfrm>
            <a:off x="6066850" y="3055163"/>
            <a:ext cx="2535900" cy="8556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300">
                <a:solidFill>
                  <a:srgbClr val="434343"/>
                </a:solidFill>
                <a:latin typeface="IBM Plex Sans"/>
                <a:ea typeface="IBM Plex Sans"/>
                <a:cs typeface="IBM Plex Sans"/>
                <a:sym typeface="IBM Plex Sans"/>
              </a:rPr>
              <a:t>Is there anyone else on the team who should be involved in this discussion?</a:t>
            </a:r>
            <a:endParaRPr sz="1300">
              <a:solidFill>
                <a:schemeClr val="accent6"/>
              </a:solidFill>
              <a:latin typeface="IBM Plex Sans"/>
              <a:ea typeface="IBM Plex Sans"/>
              <a:cs typeface="IBM Plex Sans"/>
              <a:sym typeface="IBM Plex Sans"/>
            </a:endParaRPr>
          </a:p>
        </p:txBody>
      </p:sp>
      <p:sp>
        <p:nvSpPr>
          <p:cNvPr id="518" name="Google Shape;518;p55"/>
          <p:cNvSpPr/>
          <p:nvPr/>
        </p:nvSpPr>
        <p:spPr>
          <a:xfrm>
            <a:off x="3304050" y="3055163"/>
            <a:ext cx="2535900" cy="8556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How well have you defined your ideal customer profile?</a:t>
            </a:r>
            <a:endParaRPr sz="1300">
              <a:solidFill>
                <a:srgbClr val="434343"/>
              </a:solidFill>
              <a:latin typeface="IBM Plex Sans"/>
              <a:ea typeface="IBM Plex Sans"/>
              <a:cs typeface="IBM Plex Sans"/>
              <a:sym typeface="IBM Plex Sans"/>
            </a:endParaRPr>
          </a:p>
        </p:txBody>
      </p:sp>
      <p:sp>
        <p:nvSpPr>
          <p:cNvPr id="519" name="Google Shape;519;p55"/>
          <p:cNvSpPr/>
          <p:nvPr/>
        </p:nvSpPr>
        <p:spPr>
          <a:xfrm>
            <a:off x="470125" y="3055163"/>
            <a:ext cx="2535900" cy="8556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6"/>
                </a:solidFill>
                <a:latin typeface="IBM Plex Sans"/>
                <a:ea typeface="IBM Plex Sans"/>
                <a:cs typeface="IBM Plex Sans"/>
                <a:sym typeface="IBM Plex Sans"/>
              </a:rPr>
              <a:t>Have you run successful outbound programs at (company name)?</a:t>
            </a:r>
            <a:endParaRPr sz="1300">
              <a:solidFill>
                <a:schemeClr val="accent6"/>
              </a:solidFill>
              <a:latin typeface="IBM Plex Sans"/>
              <a:ea typeface="IBM Plex Sans"/>
              <a:cs typeface="IBM Plex Sans"/>
              <a:sym typeface="IBM Plex Sans"/>
            </a:endParaRPr>
          </a:p>
        </p:txBody>
      </p:sp>
      <p:sp>
        <p:nvSpPr>
          <p:cNvPr id="520" name="Google Shape;520;p55"/>
          <p:cNvSpPr txBox="1"/>
          <p:nvPr>
            <p:ph type="title"/>
          </p:nvPr>
        </p:nvSpPr>
        <p:spPr>
          <a:xfrm>
            <a:off x="508200" y="5913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6"/>
                </a:solidFill>
              </a:rPr>
              <a:t>QUALIFYING </a:t>
            </a:r>
            <a:r>
              <a:rPr lang="en" sz="1800">
                <a:solidFill>
                  <a:schemeClr val="accent5"/>
                </a:solidFill>
              </a:rPr>
              <a:t>QUESTION: EXAMPLES</a:t>
            </a:r>
            <a:endParaRPr sz="1800">
              <a:solidFill>
                <a:schemeClr val="accent5"/>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24" name="Shape 524"/>
        <p:cNvGrpSpPr/>
        <p:nvPr/>
      </p:nvGrpSpPr>
      <p:grpSpPr>
        <a:xfrm>
          <a:off x="0" y="0"/>
          <a:ext cx="0" cy="0"/>
          <a:chOff x="0" y="0"/>
          <a:chExt cx="0" cy="0"/>
        </a:xfrm>
      </p:grpSpPr>
      <p:sp>
        <p:nvSpPr>
          <p:cNvPr id="525" name="Google Shape;525;p56"/>
          <p:cNvSpPr txBox="1"/>
          <p:nvPr>
            <p:ph type="title"/>
          </p:nvPr>
        </p:nvSpPr>
        <p:spPr>
          <a:xfrm>
            <a:off x="3542750" y="1976400"/>
            <a:ext cx="5720400" cy="18471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5400">
                <a:latin typeface="Oswald Medium"/>
                <a:ea typeface="Oswald Medium"/>
                <a:cs typeface="Oswald Medium"/>
                <a:sym typeface="Oswald Medium"/>
              </a:rPr>
              <a:t>UNDERSTANDING</a:t>
            </a:r>
            <a:endParaRPr sz="5400">
              <a:latin typeface="Oswald Medium"/>
              <a:ea typeface="Oswald Medium"/>
              <a:cs typeface="Oswald Medium"/>
              <a:sym typeface="Oswald Medium"/>
            </a:endParaRPr>
          </a:p>
          <a:p>
            <a:pPr indent="0" lvl="0" marL="0" rtl="0" algn="l">
              <a:spcBef>
                <a:spcPts val="0"/>
              </a:spcBef>
              <a:spcAft>
                <a:spcPts val="0"/>
              </a:spcAft>
              <a:buNone/>
            </a:pPr>
            <a:r>
              <a:rPr lang="en" sz="5400">
                <a:solidFill>
                  <a:schemeClr val="accent1"/>
                </a:solidFill>
                <a:latin typeface="Oswald Medium"/>
                <a:ea typeface="Oswald Medium"/>
                <a:cs typeface="Oswald Medium"/>
                <a:sym typeface="Oswald Medium"/>
              </a:rPr>
              <a:t>OBJECTIONS</a:t>
            </a:r>
            <a:endParaRPr sz="5400">
              <a:solidFill>
                <a:schemeClr val="accent1"/>
              </a:solidFill>
              <a:latin typeface="Oswald Medium"/>
              <a:ea typeface="Oswald Medium"/>
              <a:cs typeface="Oswald Medium"/>
              <a:sym typeface="Oswald Medium"/>
            </a:endParaRPr>
          </a:p>
        </p:txBody>
      </p:sp>
      <p:sp>
        <p:nvSpPr>
          <p:cNvPr id="526" name="Google Shape;526;p56"/>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6"/>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6"/>
          <p:cNvSpPr txBox="1"/>
          <p:nvPr/>
        </p:nvSpPr>
        <p:spPr>
          <a:xfrm>
            <a:off x="3562825" y="4010175"/>
            <a:ext cx="514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Acknowledge and understand vs overcoming objections</a:t>
            </a:r>
            <a:endParaRPr>
              <a:solidFill>
                <a:schemeClr val="lt1"/>
              </a:solidFill>
              <a:latin typeface="IBM Plex Sans"/>
              <a:ea typeface="IBM Plex Sans"/>
              <a:cs typeface="IBM Plex Sans"/>
              <a:sym typeface="IBM Plex Sans"/>
            </a:endParaRPr>
          </a:p>
        </p:txBody>
      </p:sp>
      <p:pic>
        <p:nvPicPr>
          <p:cNvPr id="529" name="Google Shape;529;p56"/>
          <p:cNvPicPr preferRelativeResize="0"/>
          <p:nvPr/>
        </p:nvPicPr>
        <p:blipFill>
          <a:blip r:embed="rId3">
            <a:alphaModFix/>
          </a:blip>
          <a:stretch>
            <a:fillRect/>
          </a:stretch>
        </p:blipFill>
        <p:spPr>
          <a:xfrm>
            <a:off x="1067475" y="1228350"/>
            <a:ext cx="1129699" cy="90374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3" name="Shape 533"/>
        <p:cNvGrpSpPr/>
        <p:nvPr/>
      </p:nvGrpSpPr>
      <p:grpSpPr>
        <a:xfrm>
          <a:off x="0" y="0"/>
          <a:ext cx="0" cy="0"/>
          <a:chOff x="0" y="0"/>
          <a:chExt cx="0" cy="0"/>
        </a:xfrm>
      </p:grpSpPr>
      <p:sp>
        <p:nvSpPr>
          <p:cNvPr id="534" name="Google Shape;534;p57"/>
          <p:cNvSpPr/>
          <p:nvPr/>
        </p:nvSpPr>
        <p:spPr>
          <a:xfrm>
            <a:off x="961013" y="1735225"/>
            <a:ext cx="3466200" cy="996000"/>
          </a:xfrm>
          <a:prstGeom prst="wedgeRoundRectCallout">
            <a:avLst>
              <a:gd fmla="val -33332" name="adj1"/>
              <a:gd fmla="val 86150" name="adj2"/>
              <a:gd fmla="val 0" name="adj3"/>
            </a:avLst>
          </a:prstGeom>
          <a:solidFill>
            <a:srgbClr val="FC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434343"/>
                </a:solidFill>
                <a:latin typeface="IBM Plex Sans"/>
                <a:ea typeface="IBM Plex Sans"/>
                <a:cs typeface="IBM Plex Sans"/>
                <a:sym typeface="IBM Plex Sans"/>
              </a:rPr>
              <a:t>You’re expensive</a:t>
            </a:r>
            <a:endParaRPr b="1" sz="1600">
              <a:solidFill>
                <a:srgbClr val="434343"/>
              </a:solidFill>
              <a:latin typeface="IBM Plex Sans"/>
              <a:ea typeface="IBM Plex Sans"/>
              <a:cs typeface="IBM Plex Sans"/>
              <a:sym typeface="IBM Plex Sans"/>
            </a:endParaRPr>
          </a:p>
        </p:txBody>
      </p:sp>
      <p:sp>
        <p:nvSpPr>
          <p:cNvPr id="535" name="Google Shape;535;p57"/>
          <p:cNvSpPr/>
          <p:nvPr/>
        </p:nvSpPr>
        <p:spPr>
          <a:xfrm flipH="1">
            <a:off x="4836488" y="1735228"/>
            <a:ext cx="3346500" cy="996000"/>
          </a:xfrm>
          <a:prstGeom prst="wedgeRoundRectCallout">
            <a:avLst>
              <a:gd fmla="val -33332" name="adj1"/>
              <a:gd fmla="val 86150" name="adj2"/>
              <a:gd fmla="val 0" name="adj3"/>
            </a:avLst>
          </a:prstGeom>
          <a:solidFill>
            <a:srgbClr val="AEE1E6"/>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I understand (first name). </a:t>
            </a:r>
            <a:endParaRPr sz="13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Do you mind me asking what your average deal size is?</a:t>
            </a:r>
            <a:endParaRPr sz="1300">
              <a:solidFill>
                <a:schemeClr val="accent6"/>
              </a:solidFill>
              <a:latin typeface="IBM Plex Sans"/>
              <a:ea typeface="IBM Plex Sans"/>
              <a:cs typeface="IBM Plex Sans"/>
              <a:sym typeface="IBM Plex Sans"/>
            </a:endParaRPr>
          </a:p>
        </p:txBody>
      </p:sp>
      <p:sp>
        <p:nvSpPr>
          <p:cNvPr id="536" name="Google Shape;536;p57"/>
          <p:cNvSpPr txBox="1"/>
          <p:nvPr>
            <p:ph type="title"/>
          </p:nvPr>
        </p:nvSpPr>
        <p:spPr>
          <a:xfrm>
            <a:off x="1010800" y="459125"/>
            <a:ext cx="1182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06666"/>
                </a:solidFill>
              </a:rPr>
              <a:t>OBJECTION</a:t>
            </a:r>
            <a:endParaRPr sz="1800">
              <a:solidFill>
                <a:srgbClr val="E06666"/>
              </a:solidFill>
            </a:endParaRPr>
          </a:p>
        </p:txBody>
      </p:sp>
      <p:sp>
        <p:nvSpPr>
          <p:cNvPr id="537" name="Google Shape;537;p57"/>
          <p:cNvSpPr/>
          <p:nvPr/>
        </p:nvSpPr>
        <p:spPr>
          <a:xfrm>
            <a:off x="961000" y="3374875"/>
            <a:ext cx="3466200" cy="996000"/>
          </a:xfrm>
          <a:prstGeom prst="wedgeRoundRectCallout">
            <a:avLst>
              <a:gd fmla="val -33332" name="adj1"/>
              <a:gd fmla="val 86150" name="adj2"/>
              <a:gd fmla="val 0" name="adj3"/>
            </a:avLst>
          </a:prstGeom>
          <a:solidFill>
            <a:srgbClr val="FC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434343"/>
                </a:solidFill>
                <a:latin typeface="IBM Plex Sans"/>
                <a:ea typeface="IBM Plex Sans"/>
                <a:cs typeface="IBM Plex Sans"/>
                <a:sym typeface="IBM Plex Sans"/>
              </a:rPr>
              <a:t>It’s not the right time</a:t>
            </a:r>
            <a:endParaRPr b="1" sz="1600">
              <a:solidFill>
                <a:srgbClr val="434343"/>
              </a:solidFill>
              <a:latin typeface="IBM Plex Sans"/>
              <a:ea typeface="IBM Plex Sans"/>
              <a:cs typeface="IBM Plex Sans"/>
              <a:sym typeface="IBM Plex Sans"/>
            </a:endParaRPr>
          </a:p>
        </p:txBody>
      </p:sp>
      <p:sp>
        <p:nvSpPr>
          <p:cNvPr id="538" name="Google Shape;538;p57"/>
          <p:cNvSpPr/>
          <p:nvPr/>
        </p:nvSpPr>
        <p:spPr>
          <a:xfrm flipH="1">
            <a:off x="4836475" y="3374878"/>
            <a:ext cx="3346500" cy="996000"/>
          </a:xfrm>
          <a:prstGeom prst="wedgeRoundRectCallout">
            <a:avLst>
              <a:gd fmla="val -33332" name="adj1"/>
              <a:gd fmla="val 86150" name="adj2"/>
              <a:gd fmla="val 0" name="adj3"/>
            </a:avLst>
          </a:prstGeom>
          <a:solidFill>
            <a:srgbClr val="AEE1E6"/>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3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3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I understand (first name). What are your top priorities at the moment?</a:t>
            </a:r>
            <a:endParaRPr sz="13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3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300">
              <a:solidFill>
                <a:schemeClr val="accent6"/>
              </a:solidFill>
              <a:latin typeface="IBM Plex Sans"/>
              <a:ea typeface="IBM Plex Sans"/>
              <a:cs typeface="IBM Plex Sans"/>
              <a:sym typeface="IBM Plex Sans"/>
            </a:endParaRPr>
          </a:p>
        </p:txBody>
      </p:sp>
      <p:sp>
        <p:nvSpPr>
          <p:cNvPr id="539" name="Google Shape;539;p57"/>
          <p:cNvSpPr txBox="1"/>
          <p:nvPr/>
        </p:nvSpPr>
        <p:spPr>
          <a:xfrm>
            <a:off x="961000" y="865950"/>
            <a:ext cx="3000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6"/>
                </a:solidFill>
                <a:latin typeface="IBM Plex Sans"/>
                <a:ea typeface="IBM Plex Sans"/>
                <a:cs typeface="IBM Plex Sans"/>
                <a:sym typeface="IBM Plex Sans"/>
              </a:rPr>
              <a:t>Listen closely to identify the objection and don’t interrupt.</a:t>
            </a:r>
            <a:endParaRPr sz="1200">
              <a:solidFill>
                <a:schemeClr val="accent6"/>
              </a:solidFill>
              <a:latin typeface="IBM Plex Sans"/>
              <a:ea typeface="IBM Plex Sans"/>
              <a:cs typeface="IBM Plex Sans"/>
              <a:sym typeface="IBM Plex Sans"/>
            </a:endParaRPr>
          </a:p>
        </p:txBody>
      </p:sp>
      <p:sp>
        <p:nvSpPr>
          <p:cNvPr id="540" name="Google Shape;540;p57"/>
          <p:cNvSpPr txBox="1"/>
          <p:nvPr>
            <p:ph type="title"/>
          </p:nvPr>
        </p:nvSpPr>
        <p:spPr>
          <a:xfrm>
            <a:off x="4886275" y="459125"/>
            <a:ext cx="26187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5"/>
                </a:solidFill>
              </a:rPr>
              <a:t>QUESTION TO CLARIFY</a:t>
            </a:r>
            <a:endParaRPr sz="1800">
              <a:solidFill>
                <a:schemeClr val="accent5"/>
              </a:solidFill>
            </a:endParaRPr>
          </a:p>
        </p:txBody>
      </p:sp>
      <p:sp>
        <p:nvSpPr>
          <p:cNvPr id="541" name="Google Shape;541;p57"/>
          <p:cNvSpPr txBox="1"/>
          <p:nvPr/>
        </p:nvSpPr>
        <p:spPr>
          <a:xfrm>
            <a:off x="4912675" y="865950"/>
            <a:ext cx="3221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6"/>
                </a:solidFill>
                <a:latin typeface="IBM Plex Sans"/>
                <a:ea typeface="IBM Plex Sans"/>
                <a:cs typeface="IBM Plex Sans"/>
                <a:sym typeface="IBM Plex Sans"/>
              </a:rPr>
              <a:t>Ask questions to clarify the TRUE objection before you attempt to handle it.</a:t>
            </a:r>
            <a:endParaRPr sz="12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200">
              <a:solidFill>
                <a:schemeClr val="accent6"/>
              </a:solidFill>
              <a:latin typeface="IBM Plex Sans"/>
              <a:ea typeface="IBM Plex Sans"/>
              <a:cs typeface="IBM Plex Sans"/>
              <a:sym typeface="IBM Plex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5" name="Shape 545"/>
        <p:cNvGrpSpPr/>
        <p:nvPr/>
      </p:nvGrpSpPr>
      <p:grpSpPr>
        <a:xfrm>
          <a:off x="0" y="0"/>
          <a:ext cx="0" cy="0"/>
          <a:chOff x="0" y="0"/>
          <a:chExt cx="0" cy="0"/>
        </a:xfrm>
      </p:grpSpPr>
      <p:sp>
        <p:nvSpPr>
          <p:cNvPr id="546" name="Google Shape;546;p58"/>
          <p:cNvSpPr/>
          <p:nvPr/>
        </p:nvSpPr>
        <p:spPr>
          <a:xfrm>
            <a:off x="961013" y="1735225"/>
            <a:ext cx="3466200" cy="996000"/>
          </a:xfrm>
          <a:prstGeom prst="wedgeRoundRectCallout">
            <a:avLst>
              <a:gd fmla="val -33332" name="adj1"/>
              <a:gd fmla="val 86150" name="adj2"/>
              <a:gd fmla="val 0" name="adj3"/>
            </a:avLst>
          </a:prstGeom>
          <a:solidFill>
            <a:srgbClr val="FC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434343"/>
                </a:solidFill>
                <a:latin typeface="IBM Plex Sans"/>
                <a:ea typeface="IBM Plex Sans"/>
                <a:cs typeface="IBM Plex Sans"/>
                <a:sym typeface="IBM Plex Sans"/>
              </a:rPr>
              <a:t>We’re using a competitor already</a:t>
            </a:r>
            <a:endParaRPr b="1" sz="1600">
              <a:solidFill>
                <a:srgbClr val="434343"/>
              </a:solidFill>
              <a:latin typeface="IBM Plex Sans"/>
              <a:ea typeface="IBM Plex Sans"/>
              <a:cs typeface="IBM Plex Sans"/>
              <a:sym typeface="IBM Plex Sans"/>
            </a:endParaRPr>
          </a:p>
        </p:txBody>
      </p:sp>
      <p:sp>
        <p:nvSpPr>
          <p:cNvPr id="547" name="Google Shape;547;p58"/>
          <p:cNvSpPr/>
          <p:nvPr/>
        </p:nvSpPr>
        <p:spPr>
          <a:xfrm flipH="1">
            <a:off x="4836488" y="1735228"/>
            <a:ext cx="3346500" cy="996000"/>
          </a:xfrm>
          <a:prstGeom prst="wedgeRoundRectCallout">
            <a:avLst>
              <a:gd fmla="val -33332" name="adj1"/>
              <a:gd fmla="val 86150" name="adj2"/>
              <a:gd fmla="val 0" name="adj3"/>
            </a:avLst>
          </a:prstGeom>
          <a:solidFill>
            <a:srgbClr val="AEE1E6"/>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Understood (first name). </a:t>
            </a:r>
            <a:r>
              <a:rPr lang="en" sz="1300">
                <a:solidFill>
                  <a:schemeClr val="accent6"/>
                </a:solidFill>
                <a:latin typeface="IBM Plex Sans"/>
                <a:ea typeface="IBM Plex Sans"/>
                <a:cs typeface="IBM Plex Sans"/>
                <a:sym typeface="IBM Plex Sans"/>
              </a:rPr>
              <a:t>How’s that working out for you?</a:t>
            </a:r>
            <a:endParaRPr sz="1300">
              <a:solidFill>
                <a:schemeClr val="accent6"/>
              </a:solidFill>
              <a:latin typeface="IBM Plex Sans"/>
              <a:ea typeface="IBM Plex Sans"/>
              <a:cs typeface="IBM Plex Sans"/>
              <a:sym typeface="IBM Plex Sans"/>
            </a:endParaRPr>
          </a:p>
        </p:txBody>
      </p:sp>
      <p:sp>
        <p:nvSpPr>
          <p:cNvPr id="548" name="Google Shape;548;p58"/>
          <p:cNvSpPr txBox="1"/>
          <p:nvPr>
            <p:ph type="title"/>
          </p:nvPr>
        </p:nvSpPr>
        <p:spPr>
          <a:xfrm>
            <a:off x="1010800" y="459125"/>
            <a:ext cx="1182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06666"/>
                </a:solidFill>
              </a:rPr>
              <a:t>OBJECTION</a:t>
            </a:r>
            <a:endParaRPr sz="1800">
              <a:solidFill>
                <a:srgbClr val="E06666"/>
              </a:solidFill>
            </a:endParaRPr>
          </a:p>
        </p:txBody>
      </p:sp>
      <p:sp>
        <p:nvSpPr>
          <p:cNvPr id="549" name="Google Shape;549;p58"/>
          <p:cNvSpPr/>
          <p:nvPr/>
        </p:nvSpPr>
        <p:spPr>
          <a:xfrm>
            <a:off x="961000" y="3374875"/>
            <a:ext cx="3466200" cy="996000"/>
          </a:xfrm>
          <a:prstGeom prst="wedgeRoundRectCallout">
            <a:avLst>
              <a:gd fmla="val -33332" name="adj1"/>
              <a:gd fmla="val 86150" name="adj2"/>
              <a:gd fmla="val 0" name="adj3"/>
            </a:avLst>
          </a:prstGeom>
          <a:solidFill>
            <a:srgbClr val="FC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434343"/>
                </a:solidFill>
                <a:latin typeface="IBM Plex Sans"/>
                <a:ea typeface="IBM Plex Sans"/>
                <a:cs typeface="IBM Plex Sans"/>
                <a:sym typeface="IBM Plex Sans"/>
              </a:rPr>
              <a:t>We don’t need help with sales and are doing it successfully</a:t>
            </a:r>
            <a:endParaRPr b="1" sz="1600">
              <a:solidFill>
                <a:srgbClr val="434343"/>
              </a:solidFill>
              <a:latin typeface="IBM Plex Sans"/>
              <a:ea typeface="IBM Plex Sans"/>
              <a:cs typeface="IBM Plex Sans"/>
              <a:sym typeface="IBM Plex Sans"/>
            </a:endParaRPr>
          </a:p>
        </p:txBody>
      </p:sp>
      <p:sp>
        <p:nvSpPr>
          <p:cNvPr id="550" name="Google Shape;550;p58"/>
          <p:cNvSpPr/>
          <p:nvPr/>
        </p:nvSpPr>
        <p:spPr>
          <a:xfrm flipH="1">
            <a:off x="4836475" y="3374878"/>
            <a:ext cx="3346500" cy="996000"/>
          </a:xfrm>
          <a:prstGeom prst="wedgeRoundRectCallout">
            <a:avLst>
              <a:gd fmla="val -33332" name="adj1"/>
              <a:gd fmla="val 86150" name="adj2"/>
              <a:gd fmla="val 0" name="adj3"/>
            </a:avLst>
          </a:prstGeom>
          <a:solidFill>
            <a:srgbClr val="AEE1E6"/>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That’s great to hear (first name). What’s working well for you?</a:t>
            </a:r>
            <a:endParaRPr sz="1300">
              <a:solidFill>
                <a:schemeClr val="accent6"/>
              </a:solidFill>
              <a:latin typeface="IBM Plex Sans"/>
              <a:ea typeface="IBM Plex Sans"/>
              <a:cs typeface="IBM Plex Sans"/>
              <a:sym typeface="IBM Plex Sans"/>
            </a:endParaRPr>
          </a:p>
        </p:txBody>
      </p:sp>
      <p:sp>
        <p:nvSpPr>
          <p:cNvPr id="551" name="Google Shape;551;p58"/>
          <p:cNvSpPr txBox="1"/>
          <p:nvPr/>
        </p:nvSpPr>
        <p:spPr>
          <a:xfrm>
            <a:off x="961000" y="865950"/>
            <a:ext cx="3000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6"/>
                </a:solidFill>
                <a:latin typeface="IBM Plex Sans"/>
                <a:ea typeface="IBM Plex Sans"/>
                <a:cs typeface="IBM Plex Sans"/>
                <a:sym typeface="IBM Plex Sans"/>
              </a:rPr>
              <a:t>Listen closely to identify the objection and don’t interrupt.</a:t>
            </a:r>
            <a:endParaRPr sz="1200">
              <a:solidFill>
                <a:schemeClr val="accent6"/>
              </a:solidFill>
              <a:latin typeface="IBM Plex Sans"/>
              <a:ea typeface="IBM Plex Sans"/>
              <a:cs typeface="IBM Plex Sans"/>
              <a:sym typeface="IBM Plex Sans"/>
            </a:endParaRPr>
          </a:p>
        </p:txBody>
      </p:sp>
      <p:sp>
        <p:nvSpPr>
          <p:cNvPr id="552" name="Google Shape;552;p58"/>
          <p:cNvSpPr txBox="1"/>
          <p:nvPr>
            <p:ph type="title"/>
          </p:nvPr>
        </p:nvSpPr>
        <p:spPr>
          <a:xfrm>
            <a:off x="4886275" y="459125"/>
            <a:ext cx="26187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5"/>
                </a:solidFill>
              </a:rPr>
              <a:t>QUESTION TO CLARIFY</a:t>
            </a:r>
            <a:endParaRPr sz="1800">
              <a:solidFill>
                <a:schemeClr val="accent5"/>
              </a:solidFill>
            </a:endParaRPr>
          </a:p>
        </p:txBody>
      </p:sp>
      <p:sp>
        <p:nvSpPr>
          <p:cNvPr id="553" name="Google Shape;553;p58"/>
          <p:cNvSpPr txBox="1"/>
          <p:nvPr/>
        </p:nvSpPr>
        <p:spPr>
          <a:xfrm>
            <a:off x="4912675" y="865950"/>
            <a:ext cx="3221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6"/>
                </a:solidFill>
                <a:latin typeface="IBM Plex Sans"/>
                <a:ea typeface="IBM Plex Sans"/>
                <a:cs typeface="IBM Plex Sans"/>
                <a:sym typeface="IBM Plex Sans"/>
              </a:rPr>
              <a:t>Ask questions to clarify the TRUE objection before you attempt to handle it.</a:t>
            </a:r>
            <a:endParaRPr sz="12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200">
              <a:solidFill>
                <a:schemeClr val="accent6"/>
              </a:solidFill>
              <a:latin typeface="IBM Plex Sans"/>
              <a:ea typeface="IBM Plex Sans"/>
              <a:cs typeface="IBM Plex Sans"/>
              <a:sym typeface="IBM Plex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7" name="Shape 557"/>
        <p:cNvGrpSpPr/>
        <p:nvPr/>
      </p:nvGrpSpPr>
      <p:grpSpPr>
        <a:xfrm>
          <a:off x="0" y="0"/>
          <a:ext cx="0" cy="0"/>
          <a:chOff x="0" y="0"/>
          <a:chExt cx="0" cy="0"/>
        </a:xfrm>
      </p:grpSpPr>
      <p:sp>
        <p:nvSpPr>
          <p:cNvPr id="558" name="Google Shape;558;p59"/>
          <p:cNvSpPr/>
          <p:nvPr/>
        </p:nvSpPr>
        <p:spPr>
          <a:xfrm>
            <a:off x="961013" y="1735225"/>
            <a:ext cx="3466200" cy="996000"/>
          </a:xfrm>
          <a:prstGeom prst="wedgeRoundRectCallout">
            <a:avLst>
              <a:gd fmla="val -33332" name="adj1"/>
              <a:gd fmla="val 86150" name="adj2"/>
              <a:gd fmla="val 0" name="adj3"/>
            </a:avLst>
          </a:prstGeom>
          <a:solidFill>
            <a:srgbClr val="FC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434343"/>
                </a:solidFill>
                <a:latin typeface="IBM Plex Sans"/>
                <a:ea typeface="IBM Plex Sans"/>
                <a:cs typeface="IBM Plex Sans"/>
                <a:sym typeface="IBM Plex Sans"/>
              </a:rPr>
              <a:t>We don’t want to work with an external team. We’re planning to do it in-house</a:t>
            </a:r>
            <a:endParaRPr b="1" sz="1600">
              <a:solidFill>
                <a:srgbClr val="434343"/>
              </a:solidFill>
              <a:latin typeface="IBM Plex Sans"/>
              <a:ea typeface="IBM Plex Sans"/>
              <a:cs typeface="IBM Plex Sans"/>
              <a:sym typeface="IBM Plex Sans"/>
            </a:endParaRPr>
          </a:p>
        </p:txBody>
      </p:sp>
      <p:sp>
        <p:nvSpPr>
          <p:cNvPr id="559" name="Google Shape;559;p59"/>
          <p:cNvSpPr/>
          <p:nvPr/>
        </p:nvSpPr>
        <p:spPr>
          <a:xfrm flipH="1">
            <a:off x="4836488" y="1735228"/>
            <a:ext cx="3346500" cy="996000"/>
          </a:xfrm>
          <a:prstGeom prst="wedgeRoundRectCallout">
            <a:avLst>
              <a:gd fmla="val -33332" name="adj1"/>
              <a:gd fmla="val 86150" name="adj2"/>
              <a:gd fmla="val 0" name="adj3"/>
            </a:avLst>
          </a:prstGeom>
          <a:solidFill>
            <a:srgbClr val="AEE1E6"/>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I understand (first name). What does your process look like for internal training?</a:t>
            </a:r>
            <a:endParaRPr sz="1300">
              <a:solidFill>
                <a:schemeClr val="accent6"/>
              </a:solidFill>
              <a:latin typeface="IBM Plex Sans"/>
              <a:ea typeface="IBM Plex Sans"/>
              <a:cs typeface="IBM Plex Sans"/>
              <a:sym typeface="IBM Plex Sans"/>
            </a:endParaRPr>
          </a:p>
        </p:txBody>
      </p:sp>
      <p:sp>
        <p:nvSpPr>
          <p:cNvPr id="560" name="Google Shape;560;p59"/>
          <p:cNvSpPr txBox="1"/>
          <p:nvPr>
            <p:ph type="title"/>
          </p:nvPr>
        </p:nvSpPr>
        <p:spPr>
          <a:xfrm>
            <a:off x="1010800" y="459125"/>
            <a:ext cx="1182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06666"/>
                </a:solidFill>
              </a:rPr>
              <a:t>OBJECTION</a:t>
            </a:r>
            <a:endParaRPr sz="1800">
              <a:solidFill>
                <a:srgbClr val="E06666"/>
              </a:solidFill>
            </a:endParaRPr>
          </a:p>
        </p:txBody>
      </p:sp>
      <p:sp>
        <p:nvSpPr>
          <p:cNvPr id="561" name="Google Shape;561;p59"/>
          <p:cNvSpPr/>
          <p:nvPr/>
        </p:nvSpPr>
        <p:spPr>
          <a:xfrm>
            <a:off x="961000" y="3298675"/>
            <a:ext cx="3466200" cy="996000"/>
          </a:xfrm>
          <a:prstGeom prst="wedgeRoundRectCallout">
            <a:avLst>
              <a:gd fmla="val -33332" name="adj1"/>
              <a:gd fmla="val 86150" name="adj2"/>
              <a:gd fmla="val 0" name="adj3"/>
            </a:avLst>
          </a:prstGeom>
          <a:solidFill>
            <a:srgbClr val="FC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434343"/>
                </a:solidFill>
                <a:latin typeface="IBM Plex Sans"/>
                <a:ea typeface="IBM Plex Sans"/>
                <a:cs typeface="IBM Plex Sans"/>
                <a:sym typeface="IBM Plex Sans"/>
              </a:rPr>
              <a:t>It’s my job to do this and I don’t need outside help</a:t>
            </a:r>
            <a:endParaRPr b="1" sz="1600">
              <a:solidFill>
                <a:srgbClr val="434343"/>
              </a:solidFill>
              <a:latin typeface="IBM Plex Sans"/>
              <a:ea typeface="IBM Plex Sans"/>
              <a:cs typeface="IBM Plex Sans"/>
              <a:sym typeface="IBM Plex Sans"/>
            </a:endParaRPr>
          </a:p>
        </p:txBody>
      </p:sp>
      <p:sp>
        <p:nvSpPr>
          <p:cNvPr id="562" name="Google Shape;562;p59"/>
          <p:cNvSpPr/>
          <p:nvPr/>
        </p:nvSpPr>
        <p:spPr>
          <a:xfrm flipH="1">
            <a:off x="4836475" y="3298678"/>
            <a:ext cx="3346500" cy="996000"/>
          </a:xfrm>
          <a:prstGeom prst="wedgeRoundRectCallout">
            <a:avLst>
              <a:gd fmla="val -33332" name="adj1"/>
              <a:gd fmla="val 86150" name="adj2"/>
              <a:gd fmla="val 0" name="adj3"/>
            </a:avLst>
          </a:prstGeom>
          <a:solidFill>
            <a:srgbClr val="AEE1E6"/>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accent6"/>
                </a:solidFill>
                <a:latin typeface="IBM Plex Sans"/>
                <a:ea typeface="IBM Plex Sans"/>
                <a:cs typeface="IBM Plex Sans"/>
                <a:sym typeface="IBM Plex Sans"/>
              </a:rPr>
              <a:t>I understand (first name). What’s your personal process for training/coaching/cadences/playbooks?</a:t>
            </a:r>
            <a:endParaRPr sz="1300">
              <a:solidFill>
                <a:schemeClr val="accent6"/>
              </a:solidFill>
              <a:latin typeface="IBM Plex Sans"/>
              <a:ea typeface="IBM Plex Sans"/>
              <a:cs typeface="IBM Plex Sans"/>
              <a:sym typeface="IBM Plex Sans"/>
            </a:endParaRPr>
          </a:p>
        </p:txBody>
      </p:sp>
      <p:sp>
        <p:nvSpPr>
          <p:cNvPr id="563" name="Google Shape;563;p59"/>
          <p:cNvSpPr txBox="1"/>
          <p:nvPr/>
        </p:nvSpPr>
        <p:spPr>
          <a:xfrm>
            <a:off x="961000" y="865950"/>
            <a:ext cx="3000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6"/>
                </a:solidFill>
                <a:latin typeface="IBM Plex Sans"/>
                <a:ea typeface="IBM Plex Sans"/>
                <a:cs typeface="IBM Plex Sans"/>
                <a:sym typeface="IBM Plex Sans"/>
              </a:rPr>
              <a:t>Listen closely to identify the objection and don’t interrupt.</a:t>
            </a:r>
            <a:endParaRPr sz="1200">
              <a:solidFill>
                <a:schemeClr val="accent6"/>
              </a:solidFill>
              <a:latin typeface="IBM Plex Sans"/>
              <a:ea typeface="IBM Plex Sans"/>
              <a:cs typeface="IBM Plex Sans"/>
              <a:sym typeface="IBM Plex Sans"/>
            </a:endParaRPr>
          </a:p>
        </p:txBody>
      </p:sp>
      <p:sp>
        <p:nvSpPr>
          <p:cNvPr id="564" name="Google Shape;564;p59"/>
          <p:cNvSpPr txBox="1"/>
          <p:nvPr>
            <p:ph type="title"/>
          </p:nvPr>
        </p:nvSpPr>
        <p:spPr>
          <a:xfrm>
            <a:off x="4886275" y="459125"/>
            <a:ext cx="26187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5"/>
                </a:solidFill>
              </a:rPr>
              <a:t>QUESTION TO CLARIFY</a:t>
            </a:r>
            <a:endParaRPr sz="1800">
              <a:solidFill>
                <a:schemeClr val="accent5"/>
              </a:solidFill>
            </a:endParaRPr>
          </a:p>
        </p:txBody>
      </p:sp>
      <p:sp>
        <p:nvSpPr>
          <p:cNvPr id="565" name="Google Shape;565;p59"/>
          <p:cNvSpPr txBox="1"/>
          <p:nvPr/>
        </p:nvSpPr>
        <p:spPr>
          <a:xfrm>
            <a:off x="4912675" y="865950"/>
            <a:ext cx="3221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6"/>
                </a:solidFill>
                <a:latin typeface="IBM Plex Sans"/>
                <a:ea typeface="IBM Plex Sans"/>
                <a:cs typeface="IBM Plex Sans"/>
                <a:sym typeface="IBM Plex Sans"/>
              </a:rPr>
              <a:t>Ask questions to clarify the TRUE objection before you attempt to handle it.</a:t>
            </a:r>
            <a:endParaRPr sz="12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spcBef>
                <a:spcPts val="0"/>
              </a:spcBef>
              <a:spcAft>
                <a:spcPts val="0"/>
              </a:spcAft>
              <a:buNone/>
            </a:pPr>
            <a:r>
              <a:t/>
            </a:r>
            <a:endParaRPr sz="1200">
              <a:solidFill>
                <a:schemeClr val="accent6"/>
              </a:solidFill>
              <a:latin typeface="IBM Plex Sans"/>
              <a:ea typeface="IBM Plex Sans"/>
              <a:cs typeface="IBM Plex Sans"/>
              <a:sym typeface="IBM Plex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69" name="Shape 569"/>
        <p:cNvGrpSpPr/>
        <p:nvPr/>
      </p:nvGrpSpPr>
      <p:grpSpPr>
        <a:xfrm>
          <a:off x="0" y="0"/>
          <a:ext cx="0" cy="0"/>
          <a:chOff x="0" y="0"/>
          <a:chExt cx="0" cy="0"/>
        </a:xfrm>
      </p:grpSpPr>
      <p:sp>
        <p:nvSpPr>
          <p:cNvPr id="570" name="Google Shape;570;p60"/>
          <p:cNvSpPr txBox="1"/>
          <p:nvPr>
            <p:ph type="title"/>
          </p:nvPr>
        </p:nvSpPr>
        <p:spPr>
          <a:xfrm>
            <a:off x="3542750" y="1976400"/>
            <a:ext cx="5720400" cy="21549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latin typeface="Oswald Medium"/>
                <a:ea typeface="Oswald Medium"/>
                <a:cs typeface="Oswald Medium"/>
                <a:sym typeface="Oswald Medium"/>
              </a:rPr>
              <a:t>DISCOVERY &amp;</a:t>
            </a:r>
            <a:endParaRPr>
              <a:latin typeface="Oswald Medium"/>
              <a:ea typeface="Oswald Medium"/>
              <a:cs typeface="Oswald Medium"/>
              <a:sym typeface="Oswald Medium"/>
            </a:endParaRPr>
          </a:p>
          <a:p>
            <a:pPr indent="0" lvl="0" marL="0" rtl="0" algn="l">
              <a:spcBef>
                <a:spcPts val="0"/>
              </a:spcBef>
              <a:spcAft>
                <a:spcPts val="0"/>
              </a:spcAft>
              <a:buNone/>
            </a:pPr>
            <a:r>
              <a:rPr lang="en">
                <a:solidFill>
                  <a:schemeClr val="accent1"/>
                </a:solidFill>
                <a:latin typeface="Oswald Medium"/>
                <a:ea typeface="Oswald Medium"/>
                <a:cs typeface="Oswald Medium"/>
                <a:sym typeface="Oswald Medium"/>
              </a:rPr>
              <a:t>SALES PROCESS</a:t>
            </a:r>
            <a:endParaRPr>
              <a:solidFill>
                <a:schemeClr val="accent1"/>
              </a:solidFill>
              <a:latin typeface="Oswald Medium"/>
              <a:ea typeface="Oswald Medium"/>
              <a:cs typeface="Oswald Medium"/>
              <a:sym typeface="Oswald Medium"/>
            </a:endParaRPr>
          </a:p>
        </p:txBody>
      </p:sp>
      <p:sp>
        <p:nvSpPr>
          <p:cNvPr id="571" name="Google Shape;571;p60"/>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60"/>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3" name="Google Shape;573;p60"/>
          <p:cNvPicPr preferRelativeResize="0"/>
          <p:nvPr/>
        </p:nvPicPr>
        <p:blipFill>
          <a:blip r:embed="rId3">
            <a:alphaModFix/>
          </a:blip>
          <a:stretch>
            <a:fillRect/>
          </a:stretch>
        </p:blipFill>
        <p:spPr>
          <a:xfrm>
            <a:off x="1147813" y="1195713"/>
            <a:ext cx="969024" cy="96902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7" name="Shape 577"/>
        <p:cNvGrpSpPr/>
        <p:nvPr/>
      </p:nvGrpSpPr>
      <p:grpSpPr>
        <a:xfrm>
          <a:off x="0" y="0"/>
          <a:ext cx="0" cy="0"/>
          <a:chOff x="0" y="0"/>
          <a:chExt cx="0" cy="0"/>
        </a:xfrm>
      </p:grpSpPr>
      <p:sp>
        <p:nvSpPr>
          <p:cNvPr id="578" name="Google Shape;578;p61"/>
          <p:cNvSpPr txBox="1"/>
          <p:nvPr/>
        </p:nvSpPr>
        <p:spPr>
          <a:xfrm>
            <a:off x="778050" y="1238181"/>
            <a:ext cx="7740300" cy="24150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a:latin typeface="IBM Plex Sans"/>
                <a:ea typeface="IBM Plex Sans"/>
                <a:cs typeface="IBM Plex Sans"/>
                <a:sym typeface="IBM Plex Sans"/>
              </a:rPr>
              <a:t>Personal Research:</a:t>
            </a:r>
            <a:r>
              <a:rPr lang="en">
                <a:latin typeface="IBM Plex Sans"/>
                <a:ea typeface="IBM Plex Sans"/>
                <a:cs typeface="IBM Plex Sans"/>
                <a:sym typeface="IBM Plex Sans"/>
              </a:rPr>
              <a:t> find something specific you can use to </a:t>
            </a:r>
            <a:r>
              <a:rPr lang="en">
                <a:solidFill>
                  <a:schemeClr val="accent5"/>
                </a:solidFill>
                <a:latin typeface="IBM Plex Sans"/>
                <a:ea typeface="IBM Plex Sans"/>
                <a:cs typeface="IBM Plex Sans"/>
                <a:sym typeface="IBM Plex Sans"/>
              </a:rPr>
              <a:t>build rapport</a:t>
            </a:r>
            <a:r>
              <a:rPr lang="en">
                <a:latin typeface="IBM Plex Sans"/>
                <a:ea typeface="IBM Plex Sans"/>
                <a:cs typeface="IBM Plex Sans"/>
                <a:sym typeface="IBM Plex Sans"/>
              </a:rPr>
              <a:t> at the beginning of the call versus something generic about the weather or an anecdote about where your prospect lives.</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7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Check the company website, company LinkedIn page and the person’s LinkedIn to find a </a:t>
            </a:r>
            <a:r>
              <a:rPr lang="en">
                <a:solidFill>
                  <a:schemeClr val="accent5"/>
                </a:solidFill>
                <a:latin typeface="IBM Plex Sans"/>
                <a:ea typeface="IBM Plex Sans"/>
                <a:cs typeface="IBM Plex Sans"/>
                <a:sym typeface="IBM Plex Sans"/>
              </a:rPr>
              <a:t>trigger</a:t>
            </a:r>
            <a:r>
              <a:rPr lang="en">
                <a:latin typeface="IBM Plex Sans"/>
                <a:ea typeface="IBM Plex Sans"/>
                <a:cs typeface="IBM Plex Sans"/>
                <a:sym typeface="IBM Plex Sans"/>
              </a:rPr>
              <a:t>, for example: “Martin, saw your post about …”</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a:latin typeface="IBM Plex Sans"/>
              <a:ea typeface="IBM Plex Sans"/>
              <a:cs typeface="IBM Plex Sans"/>
              <a:sym typeface="IBM Plex Sans"/>
            </a:endParaRPr>
          </a:p>
          <a:p>
            <a:pPr indent="0" lvl="0" marL="0" rtl="0" algn="l">
              <a:lnSpc>
                <a:spcPct val="110000"/>
              </a:lnSpc>
              <a:spcBef>
                <a:spcPts val="0"/>
              </a:spcBef>
              <a:spcAft>
                <a:spcPts val="0"/>
              </a:spcAft>
              <a:buNone/>
            </a:pPr>
            <a:r>
              <a:rPr b="1" lang="en">
                <a:latin typeface="IBM Plex Sans"/>
                <a:ea typeface="IBM Plex Sans"/>
                <a:cs typeface="IBM Plex Sans"/>
                <a:sym typeface="IBM Plex Sans"/>
              </a:rPr>
              <a:t>Company Research: </a:t>
            </a:r>
            <a:r>
              <a:rPr lang="en">
                <a:solidFill>
                  <a:schemeClr val="accent5"/>
                </a:solidFill>
                <a:latin typeface="IBM Plex Sans"/>
                <a:ea typeface="IBM Plex Sans"/>
                <a:cs typeface="IBM Plex Sans"/>
                <a:sym typeface="IBM Plex Sans"/>
              </a:rPr>
              <a:t>research the other likely stakeholders</a:t>
            </a:r>
            <a:r>
              <a:rPr lang="en">
                <a:latin typeface="IBM Plex Sans"/>
                <a:ea typeface="IBM Plex Sans"/>
                <a:cs typeface="IBM Plex Sans"/>
                <a:sym typeface="IBM Plex Sans"/>
              </a:rPr>
              <a:t> at the company, so when it comes to discussing next steps at the end of the call, you can build credibility by already being aware of who might need to be included in the next call.</a:t>
            </a:r>
            <a:endParaRPr>
              <a:latin typeface="IBM Plex Sans"/>
              <a:ea typeface="IBM Plex Sans"/>
              <a:cs typeface="IBM Plex Sans"/>
              <a:sym typeface="IBM Plex Sans"/>
            </a:endParaRPr>
          </a:p>
        </p:txBody>
      </p:sp>
      <p:sp>
        <p:nvSpPr>
          <p:cNvPr id="579" name="Google Shape;579;p61"/>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1st Scheduled Call - Pre-Call Preparation </a:t>
            </a:r>
            <a:r>
              <a:rPr lang="en" sz="1800">
                <a:solidFill>
                  <a:schemeClr val="accent5"/>
                </a:solidFill>
              </a:rPr>
              <a:t>5-10mins</a:t>
            </a:r>
            <a:endParaRPr sz="1800">
              <a:solidFill>
                <a:schemeClr val="accent6"/>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3" name="Shape 583"/>
        <p:cNvGrpSpPr/>
        <p:nvPr/>
      </p:nvGrpSpPr>
      <p:grpSpPr>
        <a:xfrm>
          <a:off x="0" y="0"/>
          <a:ext cx="0" cy="0"/>
          <a:chOff x="0" y="0"/>
          <a:chExt cx="0" cy="0"/>
        </a:xfrm>
      </p:grpSpPr>
      <p:sp>
        <p:nvSpPr>
          <p:cNvPr id="584" name="Google Shape;584;p62"/>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1st Scheduled Call - Build Rapport and Set the Agenda </a:t>
            </a:r>
            <a:r>
              <a:rPr lang="en" sz="1800">
                <a:solidFill>
                  <a:schemeClr val="accent5"/>
                </a:solidFill>
              </a:rPr>
              <a:t>5mins</a:t>
            </a:r>
            <a:endParaRPr sz="1800">
              <a:solidFill>
                <a:schemeClr val="accent6"/>
              </a:solidFill>
            </a:endParaRPr>
          </a:p>
        </p:txBody>
      </p:sp>
      <p:sp>
        <p:nvSpPr>
          <p:cNvPr id="585" name="Google Shape;585;p62"/>
          <p:cNvSpPr txBox="1"/>
          <p:nvPr/>
        </p:nvSpPr>
        <p:spPr>
          <a:xfrm>
            <a:off x="778050" y="1238181"/>
            <a:ext cx="7740300" cy="31953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300">
                <a:latin typeface="IBM Plex Sans"/>
                <a:ea typeface="IBM Plex Sans"/>
                <a:cs typeface="IBM Plex Sans"/>
                <a:sym typeface="IBM Plex Sans"/>
              </a:rPr>
              <a:t>Build rapport</a:t>
            </a:r>
            <a:r>
              <a:rPr lang="en" sz="1300">
                <a:latin typeface="IBM Plex Sans"/>
                <a:ea typeface="IBM Plex Sans"/>
                <a:cs typeface="IBM Plex Sans"/>
                <a:sym typeface="IBM Plex Sans"/>
              </a:rPr>
              <a:t> with something specific versus something generic about them</a:t>
            </a:r>
            <a:endParaRPr sz="13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6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Check the company website, company LinkedIn page and the person’s LinkedIn to find a </a:t>
            </a:r>
            <a:r>
              <a:rPr lang="en" sz="1300">
                <a:solidFill>
                  <a:schemeClr val="accent5"/>
                </a:solidFill>
                <a:latin typeface="IBM Plex Sans"/>
                <a:ea typeface="IBM Plex Sans"/>
                <a:cs typeface="IBM Plex Sans"/>
                <a:sym typeface="IBM Plex Sans"/>
              </a:rPr>
              <a:t>trigger </a:t>
            </a:r>
            <a:r>
              <a:rPr lang="en" sz="1300">
                <a:latin typeface="IBM Plex Sans"/>
                <a:ea typeface="IBM Plex Sans"/>
                <a:cs typeface="IBM Plex Sans"/>
                <a:sym typeface="IBM Plex Sans"/>
              </a:rPr>
              <a:t>you can talk about at the start of the call, for example: “Sarah, saw (company name) just launched XYZ product. Must be an exciting time to be leading the sales team…</a:t>
            </a:r>
            <a:endParaRPr sz="13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1300">
              <a:latin typeface="IBM Plex Sans"/>
              <a:ea typeface="IBM Plex Sans"/>
              <a:cs typeface="IBM Plex Sans"/>
              <a:sym typeface="IBM Plex Sans"/>
            </a:endParaRPr>
          </a:p>
          <a:p>
            <a:pPr indent="0" lvl="0" marL="0" rtl="0" algn="l">
              <a:lnSpc>
                <a:spcPct val="110000"/>
              </a:lnSpc>
              <a:spcBef>
                <a:spcPts val="0"/>
              </a:spcBef>
              <a:spcAft>
                <a:spcPts val="0"/>
              </a:spcAft>
              <a:buNone/>
            </a:pPr>
            <a:r>
              <a:rPr b="1" lang="en" sz="1300">
                <a:latin typeface="IBM Plex Sans"/>
                <a:ea typeface="IBM Plex Sans"/>
                <a:cs typeface="IBM Plex Sans"/>
                <a:sym typeface="IBM Plex Sans"/>
              </a:rPr>
              <a:t>Set a short agenda</a:t>
            </a:r>
            <a:r>
              <a:rPr lang="en" sz="1300">
                <a:latin typeface="IBM Plex Sans"/>
                <a:ea typeface="IBM Plex Sans"/>
                <a:cs typeface="IBM Plex Sans"/>
                <a:sym typeface="IBM Plex Sans"/>
              </a:rPr>
              <a:t> for the call:</a:t>
            </a:r>
            <a:endParaRPr sz="13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6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We’ll start with </a:t>
            </a:r>
            <a:r>
              <a:rPr lang="en" sz="1300">
                <a:solidFill>
                  <a:schemeClr val="accent5"/>
                </a:solidFill>
                <a:latin typeface="IBM Plex Sans"/>
                <a:ea typeface="IBM Plex Sans"/>
                <a:cs typeface="IBM Plex Sans"/>
                <a:sym typeface="IBM Plex Sans"/>
              </a:rPr>
              <a:t>understanding what you’re looking to achieve</a:t>
            </a:r>
            <a:r>
              <a:rPr lang="en" sz="1300">
                <a:latin typeface="IBM Plex Sans"/>
                <a:ea typeface="IBM Plex Sans"/>
                <a:cs typeface="IBM Plex Sans"/>
                <a:sym typeface="IBM Plex Sans"/>
              </a:rPr>
              <a:t> and where your challenges are at the moment.</a:t>
            </a:r>
            <a:endParaRPr i="1" sz="13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Then we’ll </a:t>
            </a:r>
            <a:r>
              <a:rPr i="1" lang="en" sz="1300">
                <a:latin typeface="IBM Plex Sans"/>
                <a:ea typeface="IBM Plex Sans"/>
                <a:cs typeface="IBM Plex Sans"/>
                <a:sym typeface="IBM Plex Sans"/>
              </a:rPr>
              <a:t>show</a:t>
            </a:r>
            <a:r>
              <a:rPr lang="en" sz="1300">
                <a:latin typeface="IBM Plex Sans"/>
                <a:ea typeface="IBM Plex Sans"/>
                <a:cs typeface="IBM Plex Sans"/>
                <a:sym typeface="IBM Plex Sans"/>
              </a:rPr>
              <a:t> you </a:t>
            </a:r>
            <a:r>
              <a:rPr lang="en" sz="1300">
                <a:solidFill>
                  <a:schemeClr val="accent5"/>
                </a:solidFill>
                <a:latin typeface="IBM Plex Sans"/>
                <a:ea typeface="IBM Plex Sans"/>
                <a:cs typeface="IBM Plex Sans"/>
                <a:sym typeface="IBM Plex Sans"/>
              </a:rPr>
              <a:t>what we do at </a:t>
            </a:r>
            <a:r>
              <a:rPr lang="en" sz="1300">
                <a:solidFill>
                  <a:schemeClr val="accent5"/>
                </a:solidFill>
                <a:latin typeface="IBM Plex Sans"/>
                <a:ea typeface="IBM Plex Sans"/>
                <a:cs typeface="IBM Plex Sans"/>
                <a:sym typeface="IBM Plex Sans"/>
              </a:rPr>
              <a:t>Cosmic Growth</a:t>
            </a:r>
            <a:r>
              <a:rPr lang="en" sz="1300">
                <a:latin typeface="IBM Plex Sans"/>
                <a:ea typeface="IBM Plex Sans"/>
                <a:cs typeface="IBM Plex Sans"/>
                <a:sym typeface="IBM Plex Sans"/>
              </a:rPr>
              <a:t> and tell you about some of our </a:t>
            </a:r>
            <a:r>
              <a:rPr lang="en" sz="1300">
                <a:solidFill>
                  <a:schemeClr val="accent5"/>
                </a:solidFill>
                <a:latin typeface="IBM Plex Sans"/>
                <a:ea typeface="IBM Plex Sans"/>
                <a:cs typeface="IBM Plex Sans"/>
                <a:sym typeface="IBM Plex Sans"/>
              </a:rPr>
              <a:t>customers</a:t>
            </a:r>
            <a:endParaRPr sz="1300">
              <a:solidFill>
                <a:schemeClr val="accent5"/>
              </a:solidFill>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3050" lvl="0" marL="457200" rtl="0" algn="l">
              <a:lnSpc>
                <a:spcPct val="110000"/>
              </a:lnSpc>
              <a:spcBef>
                <a:spcPts val="0"/>
              </a:spcBef>
              <a:spcAft>
                <a:spcPts val="0"/>
              </a:spcAft>
              <a:buClr>
                <a:srgbClr val="000000"/>
              </a:buClr>
              <a:buSzPts val="700"/>
              <a:buFont typeface="IBM Plex Sans"/>
              <a:buChar char="●"/>
            </a:pPr>
            <a:r>
              <a:rPr lang="en" sz="1300">
                <a:latin typeface="IBM Plex Sans"/>
                <a:ea typeface="IBM Plex Sans"/>
                <a:cs typeface="IBM Plex Sans"/>
                <a:sym typeface="IBM Plex Sans"/>
              </a:rPr>
              <a:t>If we </a:t>
            </a:r>
            <a:r>
              <a:rPr lang="en" sz="1300">
                <a:solidFill>
                  <a:schemeClr val="accent5"/>
                </a:solidFill>
                <a:latin typeface="IBM Plex Sans"/>
                <a:ea typeface="IBM Plex Sans"/>
                <a:cs typeface="IBM Plex Sans"/>
                <a:sym typeface="IBM Plex Sans"/>
              </a:rPr>
              <a:t>both</a:t>
            </a:r>
            <a:r>
              <a:rPr lang="en" sz="1300">
                <a:latin typeface="IBM Plex Sans"/>
                <a:ea typeface="IBM Plex Sans"/>
                <a:cs typeface="IBM Plex Sans"/>
                <a:sym typeface="IBM Plex Sans"/>
              </a:rPr>
              <a:t> see a good fit here, we can arrange another call</a:t>
            </a:r>
            <a:endParaRPr sz="13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3050" lvl="0" marL="457200" rtl="0" algn="l">
              <a:lnSpc>
                <a:spcPct val="110000"/>
              </a:lnSpc>
              <a:spcBef>
                <a:spcPts val="0"/>
              </a:spcBef>
              <a:spcAft>
                <a:spcPts val="0"/>
              </a:spcAft>
              <a:buClr>
                <a:srgbClr val="000000"/>
              </a:buClr>
              <a:buSzPts val="700"/>
              <a:buFont typeface="IBM Plex Sans"/>
              <a:buChar char="●"/>
            </a:pPr>
            <a:r>
              <a:rPr lang="en" sz="1300">
                <a:latin typeface="IBM Plex Sans"/>
                <a:ea typeface="IBM Plex Sans"/>
                <a:cs typeface="IBM Plex Sans"/>
                <a:sym typeface="IBM Plex Sans"/>
              </a:rPr>
              <a:t>How does that sound to you?</a:t>
            </a:r>
            <a:endParaRPr sz="1300">
              <a:latin typeface="IBM Plex Sans"/>
              <a:ea typeface="IBM Plex Sans"/>
              <a:cs typeface="IBM Plex Sans"/>
              <a:sym typeface="IBM Plex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9" name="Shape 589"/>
        <p:cNvGrpSpPr/>
        <p:nvPr/>
      </p:nvGrpSpPr>
      <p:grpSpPr>
        <a:xfrm>
          <a:off x="0" y="0"/>
          <a:ext cx="0" cy="0"/>
          <a:chOff x="0" y="0"/>
          <a:chExt cx="0" cy="0"/>
        </a:xfrm>
      </p:grpSpPr>
      <p:sp>
        <p:nvSpPr>
          <p:cNvPr id="590" name="Google Shape;590;p63"/>
          <p:cNvSpPr/>
          <p:nvPr/>
        </p:nvSpPr>
        <p:spPr>
          <a:xfrm>
            <a:off x="928650" y="1226250"/>
            <a:ext cx="7286700" cy="4809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100">
                <a:solidFill>
                  <a:srgbClr val="434343"/>
                </a:solidFill>
                <a:latin typeface="IBM Plex Sans"/>
                <a:ea typeface="IBM Plex Sans"/>
                <a:cs typeface="IBM Plex Sans"/>
                <a:sym typeface="IBM Plex Sans"/>
              </a:rPr>
              <a:t>On average it takes 10-14 touches to book a meeting with a cold lead - how many touches are your SDRs giving each lead at the moment?</a:t>
            </a:r>
            <a:endParaRPr sz="1100"/>
          </a:p>
        </p:txBody>
      </p:sp>
      <p:sp>
        <p:nvSpPr>
          <p:cNvPr id="591" name="Google Shape;591;p63"/>
          <p:cNvSpPr/>
          <p:nvPr/>
        </p:nvSpPr>
        <p:spPr>
          <a:xfrm>
            <a:off x="928650" y="2821113"/>
            <a:ext cx="7286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accent6"/>
                </a:solidFill>
                <a:latin typeface="IBM Plex Sans"/>
                <a:ea typeface="IBM Plex Sans"/>
                <a:cs typeface="IBM Plex Sans"/>
                <a:sym typeface="IBM Plex Sans"/>
              </a:rPr>
              <a:t>What’s the balance at the moment between inbound and outbound-generated opportunities?</a:t>
            </a:r>
            <a:endParaRPr sz="1100">
              <a:solidFill>
                <a:schemeClr val="accent6"/>
              </a:solidFill>
              <a:latin typeface="IBM Plex Sans"/>
              <a:ea typeface="IBM Plex Sans"/>
              <a:cs typeface="IBM Plex Sans"/>
              <a:sym typeface="IBM Plex Sans"/>
            </a:endParaRPr>
          </a:p>
        </p:txBody>
      </p:sp>
      <p:sp>
        <p:nvSpPr>
          <p:cNvPr id="592" name="Google Shape;592;p63"/>
          <p:cNvSpPr txBox="1"/>
          <p:nvPr>
            <p:ph type="title"/>
          </p:nvPr>
        </p:nvSpPr>
        <p:spPr>
          <a:xfrm>
            <a:off x="508200" y="2103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1st Scheduled Call - Discovery Questions </a:t>
            </a:r>
            <a:r>
              <a:rPr lang="en" sz="1800">
                <a:solidFill>
                  <a:schemeClr val="accent5"/>
                </a:solidFill>
              </a:rPr>
              <a:t>10-15 mins</a:t>
            </a:r>
            <a:endParaRPr sz="1800">
              <a:solidFill>
                <a:schemeClr val="accent6"/>
              </a:solidFill>
            </a:endParaRPr>
          </a:p>
        </p:txBody>
      </p:sp>
      <p:sp>
        <p:nvSpPr>
          <p:cNvPr id="593" name="Google Shape;593;p63"/>
          <p:cNvSpPr/>
          <p:nvPr/>
        </p:nvSpPr>
        <p:spPr>
          <a:xfrm>
            <a:off x="928650" y="2023681"/>
            <a:ext cx="7286700" cy="4809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100">
                <a:solidFill>
                  <a:srgbClr val="434343"/>
                </a:solidFill>
                <a:latin typeface="IBM Plex Sans"/>
                <a:ea typeface="IBM Plex Sans"/>
                <a:cs typeface="IBM Plex Sans"/>
                <a:sym typeface="IBM Plex Sans"/>
              </a:rPr>
              <a:t>Sales reps who strongly believe in their company's purpose are almost 3x more likely to exceed quota - how invested would you say your team is in (company name)’s mission and vision?</a:t>
            </a:r>
            <a:endParaRPr sz="1100"/>
          </a:p>
        </p:txBody>
      </p:sp>
      <p:sp>
        <p:nvSpPr>
          <p:cNvPr id="594" name="Google Shape;594;p63"/>
          <p:cNvSpPr/>
          <p:nvPr/>
        </p:nvSpPr>
        <p:spPr>
          <a:xfrm>
            <a:off x="928650" y="3521944"/>
            <a:ext cx="7286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100">
                <a:solidFill>
                  <a:srgbClr val="434343"/>
                </a:solidFill>
                <a:latin typeface="IBM Plex Sans"/>
                <a:ea typeface="IBM Plex Sans"/>
                <a:cs typeface="IBM Plex Sans"/>
                <a:sym typeface="IBM Plex Sans"/>
              </a:rPr>
              <a:t>How is your sales team structured? SDR/AE? Full-cycle?</a:t>
            </a:r>
            <a:endParaRPr sz="1100">
              <a:solidFill>
                <a:schemeClr val="accent6"/>
              </a:solidFill>
              <a:latin typeface="IBM Plex Sans"/>
              <a:ea typeface="IBM Plex Sans"/>
              <a:cs typeface="IBM Plex Sans"/>
              <a:sym typeface="IBM Plex Sans"/>
            </a:endParaRPr>
          </a:p>
        </p:txBody>
      </p:sp>
      <p:sp>
        <p:nvSpPr>
          <p:cNvPr id="595" name="Google Shape;595;p63"/>
          <p:cNvSpPr/>
          <p:nvPr/>
        </p:nvSpPr>
        <p:spPr>
          <a:xfrm>
            <a:off x="928650" y="4222775"/>
            <a:ext cx="7286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accent6"/>
                </a:solidFill>
                <a:latin typeface="IBM Plex Sans"/>
                <a:ea typeface="IBM Plex Sans"/>
                <a:cs typeface="IBM Plex Sans"/>
                <a:sym typeface="IBM Plex Sans"/>
              </a:rPr>
              <a:t>Why not stick with the status quo?  What would the impact be on your sales Team?</a:t>
            </a:r>
            <a:endParaRPr sz="1100">
              <a:solidFill>
                <a:schemeClr val="accent6"/>
              </a:solidFill>
              <a:latin typeface="IBM Plex Sans"/>
              <a:ea typeface="IBM Plex Sans"/>
              <a:cs typeface="IBM Plex Sans"/>
              <a:sym typeface="IBM Plex Sans"/>
            </a:endParaRPr>
          </a:p>
        </p:txBody>
      </p:sp>
      <p:sp>
        <p:nvSpPr>
          <p:cNvPr id="596" name="Google Shape;596;p63"/>
          <p:cNvSpPr txBox="1"/>
          <p:nvPr/>
        </p:nvSpPr>
        <p:spPr>
          <a:xfrm>
            <a:off x="638250" y="720375"/>
            <a:ext cx="7867500" cy="412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1100">
                <a:solidFill>
                  <a:srgbClr val="434343"/>
                </a:solidFill>
                <a:latin typeface="IBM Plex Sans"/>
                <a:ea typeface="IBM Plex Sans"/>
                <a:cs typeface="IBM Plex Sans"/>
                <a:sym typeface="IBM Plex Sans"/>
              </a:rPr>
              <a:t>Example questions that will help uncover the challenges the buyer is trying to solve and the goals they’re trying to achieve:</a:t>
            </a:r>
            <a:endParaRPr sz="1100">
              <a:solidFill>
                <a:srgbClr val="434343"/>
              </a:solidFill>
              <a:latin typeface="IBM Plex Sans"/>
              <a:ea typeface="IBM Plex Sans"/>
              <a:cs typeface="IBM Plex Sans"/>
              <a:sym typeface="IBM Plex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0" name="Shape 600"/>
        <p:cNvGrpSpPr/>
        <p:nvPr/>
      </p:nvGrpSpPr>
      <p:grpSpPr>
        <a:xfrm>
          <a:off x="0" y="0"/>
          <a:ext cx="0" cy="0"/>
          <a:chOff x="0" y="0"/>
          <a:chExt cx="0" cy="0"/>
        </a:xfrm>
      </p:grpSpPr>
      <p:sp>
        <p:nvSpPr>
          <p:cNvPr id="601" name="Google Shape;601;p64"/>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1st Scheduled Call - Value Proposition </a:t>
            </a:r>
            <a:r>
              <a:rPr lang="en" sz="1800">
                <a:solidFill>
                  <a:schemeClr val="accent5"/>
                </a:solidFill>
              </a:rPr>
              <a:t>10-15mins</a:t>
            </a:r>
            <a:endParaRPr sz="1800">
              <a:solidFill>
                <a:schemeClr val="accent6"/>
              </a:solidFill>
            </a:endParaRPr>
          </a:p>
        </p:txBody>
      </p:sp>
      <p:sp>
        <p:nvSpPr>
          <p:cNvPr id="602" name="Google Shape;602;p64"/>
          <p:cNvSpPr txBox="1"/>
          <p:nvPr/>
        </p:nvSpPr>
        <p:spPr>
          <a:xfrm>
            <a:off x="421100" y="710960"/>
            <a:ext cx="8442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IBM Plex Sans"/>
                <a:ea typeface="IBM Plex Sans"/>
                <a:cs typeface="IBM Plex Sans"/>
                <a:sym typeface="IBM Plex Sans"/>
              </a:rPr>
              <a:t>Outline </a:t>
            </a:r>
            <a:r>
              <a:rPr lang="en" sz="1000">
                <a:latin typeface="IBM Plex Sans"/>
                <a:ea typeface="IBM Plex Sans"/>
                <a:cs typeface="IBM Plex Sans"/>
                <a:sym typeface="IBM Plex Sans"/>
              </a:rPr>
              <a:t>Cosmic Growth</a:t>
            </a:r>
            <a:r>
              <a:rPr lang="en" sz="1000">
                <a:latin typeface="IBM Plex Sans"/>
                <a:ea typeface="IBM Plex Sans"/>
                <a:cs typeface="IBM Plex Sans"/>
                <a:sym typeface="IBM Plex Sans"/>
              </a:rPr>
              <a:t>’s services and how they can help the prospect to solve the challenges outlined in discovery, as well as reach their goals.</a:t>
            </a:r>
            <a:endParaRPr sz="1000">
              <a:latin typeface="IBM Plex Sans"/>
              <a:ea typeface="IBM Plex Sans"/>
              <a:cs typeface="IBM Plex Sans"/>
              <a:sym typeface="IBM Plex Sans"/>
            </a:endParaRPr>
          </a:p>
        </p:txBody>
      </p:sp>
      <p:sp>
        <p:nvSpPr>
          <p:cNvPr id="603" name="Google Shape;603;p64"/>
          <p:cNvSpPr txBox="1"/>
          <p:nvPr>
            <p:ph type="title"/>
          </p:nvPr>
        </p:nvSpPr>
        <p:spPr>
          <a:xfrm>
            <a:off x="3230250" y="1317171"/>
            <a:ext cx="2683500" cy="431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accent6"/>
                </a:solidFill>
              </a:rPr>
              <a:t>Value Proposition: </a:t>
            </a:r>
            <a:r>
              <a:rPr lang="en" sz="1600">
                <a:solidFill>
                  <a:schemeClr val="accent5"/>
                </a:solidFill>
              </a:rPr>
              <a:t>Structure</a:t>
            </a:r>
            <a:endParaRPr sz="1600">
              <a:solidFill>
                <a:schemeClr val="accent5"/>
              </a:solidFill>
            </a:endParaRPr>
          </a:p>
        </p:txBody>
      </p:sp>
      <p:sp>
        <p:nvSpPr>
          <p:cNvPr id="604" name="Google Shape;604;p64"/>
          <p:cNvSpPr txBox="1"/>
          <p:nvPr/>
        </p:nvSpPr>
        <p:spPr>
          <a:xfrm>
            <a:off x="778050" y="1923981"/>
            <a:ext cx="7740300" cy="2672100"/>
          </a:xfrm>
          <a:prstGeom prst="rect">
            <a:avLst/>
          </a:prstGeom>
          <a:noFill/>
          <a:ln>
            <a:noFill/>
          </a:ln>
        </p:spPr>
        <p:txBody>
          <a:bodyPr anchorCtr="0" anchor="t" bIns="91425" lIns="91425" spcFirstLastPara="1" rIns="91425" wrap="square" tIns="91425">
            <a:spAutoFit/>
          </a:bodyPr>
          <a:lstStyle/>
          <a:p>
            <a:pPr indent="-273050" lvl="0" marL="457200" rtl="0" algn="l">
              <a:lnSpc>
                <a:spcPct val="110000"/>
              </a:lnSpc>
              <a:spcBef>
                <a:spcPts val="0"/>
              </a:spcBef>
              <a:spcAft>
                <a:spcPts val="0"/>
              </a:spcAft>
              <a:buClr>
                <a:srgbClr val="434343"/>
              </a:buClr>
              <a:buSzPts val="700"/>
              <a:buChar char="●"/>
            </a:pPr>
            <a:r>
              <a:rPr lang="en" sz="1200">
                <a:latin typeface="IBM Plex Sans"/>
                <a:ea typeface="IBM Plex Sans"/>
                <a:cs typeface="IBM Plex Sans"/>
                <a:sym typeface="IBM Plex Sans"/>
              </a:rPr>
              <a:t>Set out the mission and vision of </a:t>
            </a:r>
            <a:r>
              <a:rPr lang="en" sz="1200">
                <a:latin typeface="IBM Plex Sans"/>
                <a:ea typeface="IBM Plex Sans"/>
                <a:cs typeface="IBM Plex Sans"/>
                <a:sym typeface="IBM Plex Sans"/>
              </a:rPr>
              <a:t>Cosmic Growth</a:t>
            </a:r>
            <a:r>
              <a:rPr lang="en" sz="1200">
                <a:latin typeface="IBM Plex Sans"/>
                <a:ea typeface="IBM Plex Sans"/>
                <a:cs typeface="IBM Plex Sans"/>
                <a:sym typeface="IBM Plex Sans"/>
              </a:rPr>
              <a:t>, our history and the </a:t>
            </a:r>
            <a:r>
              <a:rPr lang="en" sz="1200">
                <a:solidFill>
                  <a:schemeClr val="accent5"/>
                </a:solidFill>
                <a:latin typeface="IBM Plex Sans"/>
                <a:ea typeface="IBM Plex Sans"/>
                <a:cs typeface="IBM Plex Sans"/>
                <a:sym typeface="IBM Plex Sans"/>
              </a:rPr>
              <a:t>reason Mikey set up the company</a:t>
            </a:r>
            <a:r>
              <a:rPr lang="en" sz="1200">
                <a:latin typeface="IBM Plex Sans"/>
                <a:ea typeface="IBM Plex Sans"/>
                <a:cs typeface="IBM Plex Sans"/>
                <a:sym typeface="IBM Plex Sans"/>
              </a:rPr>
              <a:t>.</a:t>
            </a:r>
            <a:endParaRPr sz="12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1200">
              <a:latin typeface="IBM Plex Sans"/>
              <a:ea typeface="IBM Plex Sans"/>
              <a:cs typeface="IBM Plex Sans"/>
              <a:sym typeface="IBM Plex Sans"/>
            </a:endParaRPr>
          </a:p>
          <a:p>
            <a:pPr indent="-273050" lvl="0" marL="457200" rtl="0" algn="l">
              <a:lnSpc>
                <a:spcPct val="110000"/>
              </a:lnSpc>
              <a:spcBef>
                <a:spcPts val="0"/>
              </a:spcBef>
              <a:spcAft>
                <a:spcPts val="0"/>
              </a:spcAft>
              <a:buClr>
                <a:srgbClr val="434343"/>
              </a:buClr>
              <a:buSzPts val="700"/>
              <a:buFont typeface="Roboto"/>
              <a:buChar char="●"/>
            </a:pPr>
            <a:r>
              <a:rPr lang="en" sz="1200">
                <a:latin typeface="IBM Plex Sans"/>
                <a:ea typeface="IBM Plex Sans"/>
                <a:cs typeface="IBM Plex Sans"/>
                <a:sym typeface="IBM Plex Sans"/>
              </a:rPr>
              <a:t>Run through the </a:t>
            </a:r>
            <a:r>
              <a:rPr lang="en" sz="1200">
                <a:solidFill>
                  <a:schemeClr val="accent5"/>
                </a:solidFill>
                <a:latin typeface="IBM Plex Sans"/>
                <a:ea typeface="IBM Plex Sans"/>
                <a:cs typeface="IBM Plex Sans"/>
                <a:sym typeface="IBM Plex Sans"/>
              </a:rPr>
              <a:t>Cosmic Growth</a:t>
            </a:r>
            <a:r>
              <a:rPr lang="en" sz="1200">
                <a:solidFill>
                  <a:schemeClr val="accent5"/>
                </a:solidFill>
                <a:latin typeface="IBM Plex Sans"/>
                <a:ea typeface="IBM Plex Sans"/>
                <a:cs typeface="IBM Plex Sans"/>
                <a:sym typeface="IBM Plex Sans"/>
              </a:rPr>
              <a:t> Playbook and Cadence</a:t>
            </a:r>
            <a:r>
              <a:rPr lang="en" sz="1200">
                <a:latin typeface="IBM Plex Sans"/>
                <a:ea typeface="IBM Plex Sans"/>
                <a:cs typeface="IBM Plex Sans"/>
                <a:sym typeface="IBM Plex Sans"/>
              </a:rPr>
              <a:t>, but make it interactive:</a:t>
            </a:r>
            <a:endParaRPr sz="1200">
              <a:latin typeface="IBM Plex Sans"/>
              <a:ea typeface="IBM Plex Sans"/>
              <a:cs typeface="IBM Plex Sans"/>
              <a:sym typeface="IBM Plex Sans"/>
            </a:endParaRPr>
          </a:p>
          <a:p>
            <a:pPr indent="-279400" lvl="1" marL="914400" marR="0" rtl="0" algn="l">
              <a:lnSpc>
                <a:spcPct val="110000"/>
              </a:lnSpc>
              <a:spcBef>
                <a:spcPts val="0"/>
              </a:spcBef>
              <a:spcAft>
                <a:spcPts val="0"/>
              </a:spcAft>
              <a:buClr>
                <a:srgbClr val="434343"/>
              </a:buClr>
              <a:buSzPts val="800"/>
              <a:buFont typeface="Roboto"/>
              <a:buChar char="○"/>
            </a:pPr>
            <a:r>
              <a:rPr lang="en" sz="1200">
                <a:latin typeface="IBM Plex Sans"/>
                <a:ea typeface="IBM Plex Sans"/>
                <a:cs typeface="IBM Plex Sans"/>
                <a:sym typeface="IBM Plex Sans"/>
              </a:rPr>
              <a:t>What are some of your triggers/personas?</a:t>
            </a:r>
            <a:endParaRPr sz="1200">
              <a:latin typeface="IBM Plex Sans"/>
              <a:ea typeface="IBM Plex Sans"/>
              <a:cs typeface="IBM Plex Sans"/>
              <a:sym typeface="IBM Plex Sans"/>
            </a:endParaRPr>
          </a:p>
          <a:p>
            <a:pPr indent="-304800" lvl="1" marL="914400" marR="0" rtl="0" algn="l">
              <a:lnSpc>
                <a:spcPct val="110000"/>
              </a:lnSpc>
              <a:spcBef>
                <a:spcPts val="0"/>
              </a:spcBef>
              <a:spcAft>
                <a:spcPts val="0"/>
              </a:spcAft>
              <a:buClr>
                <a:srgbClr val="000000"/>
              </a:buClr>
              <a:buSzPts val="1200"/>
              <a:buFont typeface="IBM Plex Sans"/>
              <a:buChar char="○"/>
            </a:pPr>
            <a:r>
              <a:rPr lang="en" sz="1200">
                <a:latin typeface="IBM Plex Sans"/>
                <a:ea typeface="IBM Plex Sans"/>
                <a:cs typeface="IBM Plex Sans"/>
                <a:sym typeface="IBM Plex Sans"/>
              </a:rPr>
              <a:t>How aligned are your reps on what the key triggers and personas are?</a:t>
            </a:r>
            <a:endParaRPr sz="1200">
              <a:latin typeface="IBM Plex Sans"/>
              <a:ea typeface="IBM Plex Sans"/>
              <a:cs typeface="IBM Plex Sans"/>
              <a:sym typeface="IBM Plex Sans"/>
            </a:endParaRPr>
          </a:p>
          <a:p>
            <a:pPr indent="-279400" lvl="1" marL="914400" rtl="0" algn="l">
              <a:lnSpc>
                <a:spcPct val="110000"/>
              </a:lnSpc>
              <a:spcBef>
                <a:spcPts val="0"/>
              </a:spcBef>
              <a:spcAft>
                <a:spcPts val="0"/>
              </a:spcAft>
              <a:buClr>
                <a:srgbClr val="434343"/>
              </a:buClr>
              <a:buSzPts val="800"/>
              <a:buFont typeface="Roboto"/>
              <a:buChar char="○"/>
            </a:pPr>
            <a:r>
              <a:rPr lang="en" sz="1200">
                <a:latin typeface="IBM Plex Sans"/>
                <a:ea typeface="IBM Plex Sans"/>
                <a:cs typeface="IBM Plex Sans"/>
                <a:sym typeface="IBM Plex Sans"/>
              </a:rPr>
              <a:t>How does this compare to what you have in place at the moment?</a:t>
            </a:r>
            <a:endParaRPr sz="1200">
              <a:latin typeface="IBM Plex Sans"/>
              <a:ea typeface="IBM Plex Sans"/>
              <a:cs typeface="IBM Plex Sans"/>
              <a:sym typeface="IBM Plex Sans"/>
            </a:endParaRPr>
          </a:p>
          <a:p>
            <a:pPr indent="-273050" lvl="1" marL="914400" rtl="0" algn="l">
              <a:lnSpc>
                <a:spcPct val="110000"/>
              </a:lnSpc>
              <a:spcBef>
                <a:spcPts val="0"/>
              </a:spcBef>
              <a:spcAft>
                <a:spcPts val="0"/>
              </a:spcAft>
              <a:buClr>
                <a:srgbClr val="434343"/>
              </a:buClr>
              <a:buSzPts val="700"/>
              <a:buFont typeface="Roboto"/>
              <a:buChar char="○"/>
            </a:pPr>
            <a:r>
              <a:rPr lang="en" sz="1200">
                <a:latin typeface="IBM Plex Sans"/>
                <a:ea typeface="IBM Plex Sans"/>
                <a:cs typeface="IBM Plex Sans"/>
                <a:sym typeface="IBM Plex Sans"/>
              </a:rPr>
              <a:t>Outline the most relevant </a:t>
            </a:r>
            <a:r>
              <a:rPr lang="en" sz="1200" u="sng">
                <a:solidFill>
                  <a:schemeClr val="hlink"/>
                </a:solidFill>
                <a:latin typeface="IBM Plex Sans"/>
                <a:ea typeface="IBM Plex Sans"/>
                <a:cs typeface="IBM Plex Sans"/>
                <a:sym typeface="IBM Plex Sans"/>
                <a:hlinkClick action="ppaction://hlinksldjump" r:id="rId3"/>
              </a:rPr>
              <a:t>customer story</a:t>
            </a:r>
            <a:r>
              <a:rPr lang="en" sz="1200">
                <a:latin typeface="IBM Plex Sans"/>
                <a:ea typeface="IBM Plex Sans"/>
                <a:cs typeface="IBM Plex Sans"/>
                <a:sym typeface="IBM Plex Sans"/>
              </a:rPr>
              <a:t> to their industry, use case, goals and ask them how they are using customer stories?</a:t>
            </a:r>
            <a:endParaRPr sz="1200">
              <a:latin typeface="IBM Plex Sans"/>
              <a:ea typeface="IBM Plex Sans"/>
              <a:cs typeface="IBM Plex Sans"/>
              <a:sym typeface="IBM Plex Sans"/>
            </a:endParaRPr>
          </a:p>
          <a:p>
            <a:pPr indent="0" lvl="0" marL="914400" rtl="0" algn="l">
              <a:lnSpc>
                <a:spcPct val="110000"/>
              </a:lnSpc>
              <a:spcBef>
                <a:spcPts val="0"/>
              </a:spcBef>
              <a:spcAft>
                <a:spcPts val="0"/>
              </a:spcAft>
              <a:buNone/>
            </a:pPr>
            <a:r>
              <a:t/>
            </a:r>
            <a:endParaRPr sz="400">
              <a:latin typeface="IBM Plex Sans"/>
              <a:ea typeface="IBM Plex Sans"/>
              <a:cs typeface="IBM Plex Sans"/>
              <a:sym typeface="IBM Plex Sans"/>
            </a:endParaRPr>
          </a:p>
          <a:p>
            <a:pPr indent="0" lvl="0" marL="457200" rtl="0" algn="l">
              <a:lnSpc>
                <a:spcPct val="110000"/>
              </a:lnSpc>
              <a:spcBef>
                <a:spcPts val="0"/>
              </a:spcBef>
              <a:spcAft>
                <a:spcPts val="0"/>
              </a:spcAft>
              <a:buNone/>
            </a:pPr>
            <a:r>
              <a:rPr i="1" lang="en" sz="1200">
                <a:latin typeface="IBM Plex Sans"/>
                <a:ea typeface="IBM Plex Sans"/>
                <a:cs typeface="IBM Plex Sans"/>
                <a:sym typeface="IBM Plex Sans"/>
              </a:rPr>
              <a:t>(Always research the company before the call so you have some relevant case studies prepared)</a:t>
            </a:r>
            <a:endParaRPr sz="12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1200">
              <a:latin typeface="IBM Plex Sans"/>
              <a:ea typeface="IBM Plex Sans"/>
              <a:cs typeface="IBM Plex Sans"/>
              <a:sym typeface="IBM Plex Sans"/>
            </a:endParaRPr>
          </a:p>
          <a:p>
            <a:pPr indent="-273050" lvl="0" marL="457200" rtl="0" algn="l">
              <a:lnSpc>
                <a:spcPct val="110000"/>
              </a:lnSpc>
              <a:spcBef>
                <a:spcPts val="0"/>
              </a:spcBef>
              <a:spcAft>
                <a:spcPts val="0"/>
              </a:spcAft>
              <a:buClr>
                <a:srgbClr val="434343"/>
              </a:buClr>
              <a:buSzPts val="700"/>
              <a:buFont typeface="Roboto"/>
              <a:buChar char="●"/>
            </a:pPr>
            <a:r>
              <a:rPr lang="en" sz="1200">
                <a:latin typeface="IBM Plex Sans"/>
                <a:ea typeface="IBM Plex Sans"/>
                <a:cs typeface="IBM Plex Sans"/>
                <a:sym typeface="IBM Plex Sans"/>
              </a:rPr>
              <a:t>Ask how do they see the playbook and cadences fitting into their plans to reach the goals identified in discovery</a:t>
            </a:r>
            <a:endParaRPr sz="1200">
              <a:latin typeface="IBM Plex Sans"/>
              <a:ea typeface="IBM Plex Sans"/>
              <a:cs typeface="IBM Plex Sans"/>
              <a:sym typeface="IBM Plex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8" name="Shape 608"/>
        <p:cNvGrpSpPr/>
        <p:nvPr/>
      </p:nvGrpSpPr>
      <p:grpSpPr>
        <a:xfrm>
          <a:off x="0" y="0"/>
          <a:ext cx="0" cy="0"/>
          <a:chOff x="0" y="0"/>
          <a:chExt cx="0" cy="0"/>
        </a:xfrm>
      </p:grpSpPr>
      <p:sp>
        <p:nvSpPr>
          <p:cNvPr id="609" name="Google Shape;609;p65"/>
          <p:cNvSpPr/>
          <p:nvPr/>
        </p:nvSpPr>
        <p:spPr>
          <a:xfrm>
            <a:off x="1032150" y="927950"/>
            <a:ext cx="7079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100">
                <a:solidFill>
                  <a:srgbClr val="434343"/>
                </a:solidFill>
                <a:latin typeface="IBM Plex Sans"/>
                <a:ea typeface="IBM Plex Sans"/>
                <a:cs typeface="IBM Plex Sans"/>
                <a:sym typeface="IBM Plex Sans"/>
              </a:rPr>
              <a:t>Are there any other solutions you’re looking at currently to solve (insert pain from discovery)?</a:t>
            </a:r>
            <a:endParaRPr sz="1100"/>
          </a:p>
        </p:txBody>
      </p:sp>
      <p:sp>
        <p:nvSpPr>
          <p:cNvPr id="610" name="Google Shape;610;p65"/>
          <p:cNvSpPr/>
          <p:nvPr/>
        </p:nvSpPr>
        <p:spPr>
          <a:xfrm>
            <a:off x="1032150" y="2102425"/>
            <a:ext cx="7079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accent6"/>
                </a:solidFill>
                <a:latin typeface="IBM Plex Sans"/>
                <a:ea typeface="IBM Plex Sans"/>
                <a:cs typeface="IBM Plex Sans"/>
                <a:sym typeface="IBM Plex Sans"/>
              </a:rPr>
              <a:t>What’s the criteria you’re using to make your decision?  Which of those criteria would be your top priority?</a:t>
            </a:r>
            <a:endParaRPr sz="1100">
              <a:solidFill>
                <a:schemeClr val="accent6"/>
              </a:solidFill>
              <a:latin typeface="IBM Plex Sans"/>
              <a:ea typeface="IBM Plex Sans"/>
              <a:cs typeface="IBM Plex Sans"/>
              <a:sym typeface="IBM Plex Sans"/>
            </a:endParaRPr>
          </a:p>
        </p:txBody>
      </p:sp>
      <p:sp>
        <p:nvSpPr>
          <p:cNvPr id="611" name="Google Shape;611;p65"/>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1st Scheduled Call - Qualifying Questions </a:t>
            </a:r>
            <a:r>
              <a:rPr lang="en" sz="1800">
                <a:solidFill>
                  <a:schemeClr val="accent5"/>
                </a:solidFill>
              </a:rPr>
              <a:t>5mins</a:t>
            </a:r>
            <a:endParaRPr sz="1800">
              <a:solidFill>
                <a:schemeClr val="accent6"/>
              </a:solidFill>
            </a:endParaRPr>
          </a:p>
        </p:txBody>
      </p:sp>
      <p:sp>
        <p:nvSpPr>
          <p:cNvPr id="612" name="Google Shape;612;p65"/>
          <p:cNvSpPr/>
          <p:nvPr/>
        </p:nvSpPr>
        <p:spPr>
          <a:xfrm>
            <a:off x="1032150" y="1515187"/>
            <a:ext cx="7079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100">
                <a:solidFill>
                  <a:srgbClr val="434343"/>
                </a:solidFill>
                <a:latin typeface="IBM Plex Sans"/>
                <a:ea typeface="IBM Plex Sans"/>
                <a:cs typeface="IBM Plex Sans"/>
                <a:sym typeface="IBM Plex Sans"/>
              </a:rPr>
              <a:t>Who else is involved in sales enablement at (organisation)?  Who runs the SDR team?</a:t>
            </a:r>
            <a:endParaRPr sz="1100"/>
          </a:p>
        </p:txBody>
      </p:sp>
      <p:sp>
        <p:nvSpPr>
          <p:cNvPr id="613" name="Google Shape;613;p65"/>
          <p:cNvSpPr/>
          <p:nvPr/>
        </p:nvSpPr>
        <p:spPr>
          <a:xfrm>
            <a:off x="1032150" y="2689662"/>
            <a:ext cx="7079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100">
                <a:solidFill>
                  <a:srgbClr val="434343"/>
                </a:solidFill>
                <a:latin typeface="IBM Plex Sans"/>
                <a:ea typeface="IBM Plex Sans"/>
                <a:cs typeface="IBM Plex Sans"/>
                <a:sym typeface="IBM Plex Sans"/>
              </a:rPr>
              <a:t>What’s your evaluation process?</a:t>
            </a:r>
            <a:endParaRPr sz="1100"/>
          </a:p>
        </p:txBody>
      </p:sp>
      <p:sp>
        <p:nvSpPr>
          <p:cNvPr id="614" name="Google Shape;614;p65"/>
          <p:cNvSpPr/>
          <p:nvPr/>
        </p:nvSpPr>
        <p:spPr>
          <a:xfrm>
            <a:off x="1032150" y="3864137"/>
            <a:ext cx="7079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accent6"/>
                </a:solidFill>
                <a:latin typeface="IBM Plex Sans"/>
                <a:ea typeface="IBM Plex Sans"/>
                <a:cs typeface="IBM Plex Sans"/>
                <a:sym typeface="IBM Plex Sans"/>
              </a:rPr>
              <a:t>Is this something you’re looking at starting soon or it’s more of a next quarter project?</a:t>
            </a:r>
            <a:endParaRPr sz="1100">
              <a:solidFill>
                <a:schemeClr val="accent6"/>
              </a:solidFill>
              <a:latin typeface="IBM Plex Sans"/>
              <a:ea typeface="IBM Plex Sans"/>
              <a:cs typeface="IBM Plex Sans"/>
              <a:sym typeface="IBM Plex Sans"/>
            </a:endParaRPr>
          </a:p>
        </p:txBody>
      </p:sp>
      <p:sp>
        <p:nvSpPr>
          <p:cNvPr id="615" name="Google Shape;615;p65"/>
          <p:cNvSpPr/>
          <p:nvPr/>
        </p:nvSpPr>
        <p:spPr>
          <a:xfrm>
            <a:off x="1032150" y="3276900"/>
            <a:ext cx="7079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100">
                <a:solidFill>
                  <a:srgbClr val="434343"/>
                </a:solidFill>
                <a:latin typeface="IBM Plex Sans"/>
                <a:ea typeface="IBM Plex Sans"/>
                <a:cs typeface="IBM Plex Sans"/>
                <a:sym typeface="IBM Plex Sans"/>
              </a:rPr>
              <a:t>How do you see yourself using this (if at all)?</a:t>
            </a:r>
            <a:endParaRPr sz="1100"/>
          </a:p>
        </p:txBody>
      </p:sp>
      <p:sp>
        <p:nvSpPr>
          <p:cNvPr id="616" name="Google Shape;616;p65"/>
          <p:cNvSpPr/>
          <p:nvPr/>
        </p:nvSpPr>
        <p:spPr>
          <a:xfrm>
            <a:off x="1032150" y="4451375"/>
            <a:ext cx="7079700" cy="384300"/>
          </a:xfrm>
          <a:prstGeom prst="wedgeRoundRectCallout">
            <a:avLst>
              <a:gd fmla="val -33332" name="adj1"/>
              <a:gd fmla="val 86150" name="adj2"/>
              <a:gd fmla="val 0" name="adj3"/>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accent6"/>
                </a:solidFill>
                <a:latin typeface="IBM Plex Sans"/>
                <a:ea typeface="IBM Plex Sans"/>
                <a:cs typeface="IBM Plex Sans"/>
                <a:sym typeface="IBM Plex Sans"/>
              </a:rPr>
              <a:t>Is there any consequence associated with that timeline?</a:t>
            </a:r>
            <a:endParaRPr sz="1100">
              <a:solidFill>
                <a:schemeClr val="accent6"/>
              </a:solidFill>
              <a:latin typeface="IBM Plex Sans"/>
              <a:ea typeface="IBM Plex Sans"/>
              <a:cs typeface="IBM Plex Sans"/>
              <a:sym typeface="IBM Plex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0" name="Shape 620"/>
        <p:cNvGrpSpPr/>
        <p:nvPr/>
      </p:nvGrpSpPr>
      <p:grpSpPr>
        <a:xfrm>
          <a:off x="0" y="0"/>
          <a:ext cx="0" cy="0"/>
          <a:chOff x="0" y="0"/>
          <a:chExt cx="0" cy="0"/>
        </a:xfrm>
      </p:grpSpPr>
      <p:sp>
        <p:nvSpPr>
          <p:cNvPr id="621" name="Google Shape;621;p66"/>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1st Scheduled Call - Next Steps </a:t>
            </a:r>
            <a:r>
              <a:rPr lang="en" sz="1800">
                <a:solidFill>
                  <a:schemeClr val="accent5"/>
                </a:solidFill>
              </a:rPr>
              <a:t>5mins</a:t>
            </a:r>
            <a:endParaRPr sz="1800">
              <a:solidFill>
                <a:schemeClr val="accent6"/>
              </a:solidFill>
            </a:endParaRPr>
          </a:p>
        </p:txBody>
      </p:sp>
      <p:sp>
        <p:nvSpPr>
          <p:cNvPr id="622" name="Google Shape;622;p66"/>
          <p:cNvSpPr txBox="1"/>
          <p:nvPr/>
        </p:nvSpPr>
        <p:spPr>
          <a:xfrm>
            <a:off x="778050" y="1238181"/>
            <a:ext cx="7740300" cy="26691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latin typeface="IBM Plex Sans"/>
                <a:ea typeface="IBM Plex Sans"/>
                <a:cs typeface="IBM Plex Sans"/>
                <a:sym typeface="IBM Plex Sans"/>
              </a:rPr>
              <a:t>If they’re interested, </a:t>
            </a:r>
            <a:r>
              <a:rPr b="1" lang="en">
                <a:latin typeface="IBM Plex Sans"/>
                <a:ea typeface="IBM Plex Sans"/>
                <a:cs typeface="IBM Plex Sans"/>
                <a:sym typeface="IBM Plex Sans"/>
              </a:rPr>
              <a:t>always</a:t>
            </a:r>
            <a:r>
              <a:rPr lang="en">
                <a:latin typeface="IBM Plex Sans"/>
                <a:ea typeface="IBM Plex Sans"/>
                <a:cs typeface="IBM Plex Sans"/>
                <a:sym typeface="IBM Plex Sans"/>
              </a:rPr>
              <a:t> book in a follow-up call and state:</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As a next step, let’s arrange a call where we can </a:t>
            </a:r>
            <a:r>
              <a:rPr lang="en">
                <a:solidFill>
                  <a:schemeClr val="accent5"/>
                </a:solidFill>
                <a:latin typeface="IBM Plex Sans"/>
                <a:ea typeface="IBM Plex Sans"/>
                <a:cs typeface="IBM Plex Sans"/>
                <a:sym typeface="IBM Plex Sans"/>
              </a:rPr>
              <a:t>review your goals</a:t>
            </a:r>
            <a:r>
              <a:rPr lang="en">
                <a:latin typeface="IBM Plex Sans"/>
                <a:ea typeface="IBM Plex Sans"/>
                <a:cs typeface="IBM Plex Sans"/>
                <a:sym typeface="IBM Plex Sans"/>
              </a:rPr>
              <a:t> for the project and walk you through a </a:t>
            </a:r>
            <a:r>
              <a:rPr lang="en">
                <a:solidFill>
                  <a:schemeClr val="accent5"/>
                </a:solidFill>
                <a:latin typeface="IBM Plex Sans"/>
                <a:ea typeface="IBM Plex Sans"/>
                <a:cs typeface="IBM Plex Sans"/>
                <a:sym typeface="IBM Plex Sans"/>
              </a:rPr>
              <a:t>training and coaching proposal</a:t>
            </a:r>
            <a:r>
              <a:rPr lang="en">
                <a:solidFill>
                  <a:schemeClr val="dk1"/>
                </a:solidFill>
                <a:latin typeface="IBM Plex Sans"/>
                <a:ea typeface="IBM Plex Sans"/>
                <a:cs typeface="IBM Plex Sans"/>
                <a:sym typeface="IBM Plex Sans"/>
              </a:rPr>
              <a:t>.</a:t>
            </a:r>
            <a:endParaRPr>
              <a:solidFill>
                <a:schemeClr val="dk1"/>
              </a:solidFill>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000000"/>
              </a:buClr>
              <a:buSzPts val="800"/>
              <a:buFont typeface="IBM Plex Sans"/>
              <a:buChar char="●"/>
            </a:pPr>
            <a:r>
              <a:rPr lang="en">
                <a:latin typeface="IBM Plex Sans"/>
                <a:ea typeface="IBM Plex Sans"/>
                <a:cs typeface="IBM Plex Sans"/>
                <a:sym typeface="IBM Plex Sans"/>
              </a:rPr>
              <a:t>You mentioned [Jane and Johnny] will also be interested; would you like to invite them to the next call?</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How does [</a:t>
            </a:r>
            <a:r>
              <a:rPr lang="en">
                <a:solidFill>
                  <a:schemeClr val="accent5"/>
                </a:solidFill>
                <a:latin typeface="IBM Plex Sans"/>
                <a:ea typeface="IBM Plex Sans"/>
                <a:cs typeface="IBM Plex Sans"/>
                <a:sym typeface="IBM Plex Sans"/>
              </a:rPr>
              <a:t>Monday afternoon</a:t>
            </a:r>
            <a:r>
              <a:rPr lang="en">
                <a:latin typeface="IBM Plex Sans"/>
                <a:ea typeface="IBM Plex Sans"/>
                <a:cs typeface="IBM Plex Sans"/>
                <a:sym typeface="IBM Plex Sans"/>
              </a:rPr>
              <a:t>] look for you?</a:t>
            </a:r>
            <a:endParaRPr i="1">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Send them a </a:t>
            </a:r>
            <a:r>
              <a:rPr lang="en">
                <a:solidFill>
                  <a:schemeClr val="accent5"/>
                </a:solidFill>
                <a:latin typeface="IBM Plex Sans"/>
                <a:ea typeface="IBM Plex Sans"/>
                <a:cs typeface="IBM Plex Sans"/>
                <a:sym typeface="IBM Plex Sans"/>
              </a:rPr>
              <a:t>follow-up email</a:t>
            </a:r>
            <a:r>
              <a:rPr lang="en">
                <a:latin typeface="IBM Plex Sans"/>
                <a:ea typeface="IBM Plex Sans"/>
                <a:cs typeface="IBM Plex Sans"/>
                <a:sym typeface="IBM Plex Sans"/>
              </a:rPr>
              <a:t> within (at most) </a:t>
            </a:r>
            <a:r>
              <a:rPr b="1" lang="en">
                <a:solidFill>
                  <a:schemeClr val="accent5"/>
                </a:solidFill>
                <a:latin typeface="IBM Plex Sans"/>
                <a:ea typeface="IBM Plex Sans"/>
                <a:cs typeface="IBM Plex Sans"/>
                <a:sym typeface="IBM Plex Sans"/>
              </a:rPr>
              <a:t>24hrs</a:t>
            </a:r>
            <a:r>
              <a:rPr lang="en">
                <a:latin typeface="IBM Plex Sans"/>
                <a:ea typeface="IBM Plex Sans"/>
                <a:cs typeface="IBM Plex Sans"/>
                <a:sym typeface="IBM Plex Sans"/>
              </a:rPr>
              <a:t> of the call, </a:t>
            </a:r>
            <a:r>
              <a:rPr lang="en">
                <a:solidFill>
                  <a:schemeClr val="accent5"/>
                </a:solidFill>
                <a:latin typeface="IBM Plex Sans"/>
                <a:ea typeface="IBM Plex Sans"/>
                <a:cs typeface="IBM Plex Sans"/>
                <a:sym typeface="IBM Plex Sans"/>
              </a:rPr>
              <a:t>summarising</a:t>
            </a:r>
            <a:r>
              <a:rPr lang="en">
                <a:latin typeface="IBM Plex Sans"/>
                <a:ea typeface="IBM Plex Sans"/>
                <a:cs typeface="IBM Plex Sans"/>
                <a:sym typeface="IBM Plex Sans"/>
              </a:rPr>
              <a:t> the challenges they outlined and a relevant customer story</a:t>
            </a:r>
            <a:endParaRPr>
              <a:latin typeface="IBM Plex Sans"/>
              <a:ea typeface="IBM Plex Sans"/>
              <a:cs typeface="IBM Plex Sans"/>
              <a:sym typeface="IBM Plex San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6" name="Shape 626"/>
        <p:cNvGrpSpPr/>
        <p:nvPr/>
      </p:nvGrpSpPr>
      <p:grpSpPr>
        <a:xfrm>
          <a:off x="0" y="0"/>
          <a:ext cx="0" cy="0"/>
          <a:chOff x="0" y="0"/>
          <a:chExt cx="0" cy="0"/>
        </a:xfrm>
      </p:grpSpPr>
      <p:sp>
        <p:nvSpPr>
          <p:cNvPr id="627" name="Google Shape;627;p67"/>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2nd Scheduled Call - Proposal Review </a:t>
            </a:r>
            <a:r>
              <a:rPr lang="en" sz="1800">
                <a:solidFill>
                  <a:schemeClr val="accent5"/>
                </a:solidFill>
              </a:rPr>
              <a:t>10-15mins</a:t>
            </a:r>
            <a:endParaRPr sz="1800">
              <a:solidFill>
                <a:schemeClr val="accent6"/>
              </a:solidFill>
            </a:endParaRPr>
          </a:p>
        </p:txBody>
      </p:sp>
      <p:sp>
        <p:nvSpPr>
          <p:cNvPr id="628" name="Google Shape;628;p67"/>
          <p:cNvSpPr txBox="1"/>
          <p:nvPr/>
        </p:nvSpPr>
        <p:spPr>
          <a:xfrm>
            <a:off x="778050" y="1085781"/>
            <a:ext cx="7740300" cy="18903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latin typeface="IBM Plex Sans"/>
                <a:ea typeface="IBM Plex Sans"/>
                <a:cs typeface="IBM Plex Sans"/>
                <a:sym typeface="IBM Plex Sans"/>
              </a:rPr>
              <a:t>Give an agenda for the call to start and summarise what was discussed in the 1st call and then:</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Run through the training and coaching proposal but </a:t>
            </a:r>
            <a:r>
              <a:rPr b="1" lang="en">
                <a:solidFill>
                  <a:schemeClr val="accent5"/>
                </a:solidFill>
                <a:latin typeface="IBM Plex Sans"/>
                <a:ea typeface="IBM Plex Sans"/>
                <a:cs typeface="IBM Plex Sans"/>
                <a:sym typeface="IBM Plex Sans"/>
              </a:rPr>
              <a:t>make it interactive</a:t>
            </a:r>
            <a:r>
              <a:rPr lang="en">
                <a:latin typeface="IBM Plex Sans"/>
                <a:ea typeface="IBM Plex Sans"/>
                <a:cs typeface="IBM Plex Sans"/>
                <a:sym typeface="IBM Plex Sans"/>
              </a:rPr>
              <a:t>:</a:t>
            </a:r>
            <a:endParaRPr>
              <a:latin typeface="IBM Plex Sans"/>
              <a:ea typeface="IBM Plex Sans"/>
              <a:cs typeface="IBM Plex Sans"/>
              <a:sym typeface="IBM Plex Sans"/>
            </a:endParaRPr>
          </a:p>
          <a:p>
            <a:pPr indent="-285750" lvl="1" marL="9144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How does this implementation timeline look to you?</a:t>
            </a:r>
            <a:endParaRPr>
              <a:latin typeface="IBM Plex Sans"/>
              <a:ea typeface="IBM Plex Sans"/>
              <a:cs typeface="IBM Plex Sans"/>
              <a:sym typeface="IBM Plex Sans"/>
            </a:endParaRPr>
          </a:p>
          <a:p>
            <a:pPr indent="-285750" lvl="1" marL="9144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How does this compare to what you’re doing now?</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Once you’ve been through the proposal, ask “how does this all fit into what you want to achieve?”</a:t>
            </a:r>
            <a:endParaRPr>
              <a:latin typeface="IBM Plex Sans"/>
              <a:ea typeface="IBM Plex Sans"/>
              <a:cs typeface="IBM Plex Sans"/>
              <a:sym typeface="IBM Plex Sans"/>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2" name="Shape 632"/>
        <p:cNvGrpSpPr/>
        <p:nvPr/>
      </p:nvGrpSpPr>
      <p:grpSpPr>
        <a:xfrm>
          <a:off x="0" y="0"/>
          <a:ext cx="0" cy="0"/>
          <a:chOff x="0" y="0"/>
          <a:chExt cx="0" cy="0"/>
        </a:xfrm>
      </p:grpSpPr>
      <p:sp>
        <p:nvSpPr>
          <p:cNvPr id="633" name="Google Shape;633;p68"/>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2nd Scheduled Call - Project Goals </a:t>
            </a:r>
            <a:r>
              <a:rPr lang="en" sz="1800">
                <a:solidFill>
                  <a:schemeClr val="accent5"/>
                </a:solidFill>
              </a:rPr>
              <a:t>5mins</a:t>
            </a:r>
            <a:endParaRPr sz="1800">
              <a:solidFill>
                <a:schemeClr val="accent6"/>
              </a:solidFill>
            </a:endParaRPr>
          </a:p>
        </p:txBody>
      </p:sp>
      <p:sp>
        <p:nvSpPr>
          <p:cNvPr id="634" name="Google Shape;634;p68"/>
          <p:cNvSpPr txBox="1"/>
          <p:nvPr/>
        </p:nvSpPr>
        <p:spPr>
          <a:xfrm>
            <a:off x="421100" y="710960"/>
            <a:ext cx="8442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IBM Plex Sans"/>
                <a:ea typeface="IBM Plex Sans"/>
                <a:cs typeface="IBM Plex Sans"/>
                <a:sym typeface="IBM Plex Sans"/>
              </a:rPr>
              <a:t>Outline some measurable aims and metrics for their project which we can use to benchmark their success:</a:t>
            </a:r>
            <a:endParaRPr sz="1200">
              <a:latin typeface="IBM Plex Sans"/>
              <a:ea typeface="IBM Plex Sans"/>
              <a:cs typeface="IBM Plex Sans"/>
              <a:sym typeface="IBM Plex Sans"/>
            </a:endParaRPr>
          </a:p>
        </p:txBody>
      </p:sp>
      <p:sp>
        <p:nvSpPr>
          <p:cNvPr id="635" name="Google Shape;635;p68"/>
          <p:cNvSpPr txBox="1"/>
          <p:nvPr/>
        </p:nvSpPr>
        <p:spPr>
          <a:xfrm>
            <a:off x="2473200" y="1466775"/>
            <a:ext cx="4197600" cy="2958300"/>
          </a:xfrm>
          <a:prstGeom prst="rect">
            <a:avLst/>
          </a:prstGeom>
          <a:noFill/>
          <a:ln>
            <a:noFill/>
          </a:ln>
        </p:spPr>
        <p:txBody>
          <a:bodyPr anchorCtr="0" anchor="t" bIns="91425" lIns="91425" spcFirstLastPara="1" rIns="91425" wrap="square" tIns="91425">
            <a:spAutoFit/>
          </a:bodyPr>
          <a:lstStyle/>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X % increase in </a:t>
            </a:r>
            <a:r>
              <a:rPr lang="en" sz="1300">
                <a:solidFill>
                  <a:schemeClr val="accent5"/>
                </a:solidFill>
                <a:latin typeface="IBM Plex Sans"/>
                <a:ea typeface="IBM Plex Sans"/>
                <a:cs typeface="IBM Plex Sans"/>
                <a:sym typeface="IBM Plex Sans"/>
              </a:rPr>
              <a:t>pipeline</a:t>
            </a:r>
            <a:endParaRPr sz="1300">
              <a:solidFill>
                <a:schemeClr val="accent5"/>
              </a:solidFill>
              <a:latin typeface="IBM Plex Sans"/>
              <a:ea typeface="IBM Plex Sans"/>
              <a:cs typeface="IBM Plex Sans"/>
              <a:sym typeface="IBM Plex Sans"/>
            </a:endParaRPr>
          </a:p>
          <a:p>
            <a:pPr indent="0" lvl="0" marL="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SDR’s </a:t>
            </a:r>
            <a:r>
              <a:rPr lang="en" sz="1300">
                <a:solidFill>
                  <a:schemeClr val="accent5"/>
                </a:solidFill>
                <a:latin typeface="IBM Plex Sans"/>
                <a:ea typeface="IBM Plex Sans"/>
                <a:cs typeface="IBM Plex Sans"/>
                <a:sym typeface="IBM Plex Sans"/>
              </a:rPr>
              <a:t>hit</a:t>
            </a:r>
            <a:r>
              <a:rPr lang="en" sz="1300">
                <a:latin typeface="IBM Plex Sans"/>
                <a:ea typeface="IBM Plex Sans"/>
                <a:cs typeface="IBM Plex Sans"/>
                <a:sym typeface="IBM Plex Sans"/>
              </a:rPr>
              <a:t> </a:t>
            </a:r>
            <a:r>
              <a:rPr lang="en" sz="1300">
                <a:solidFill>
                  <a:schemeClr val="accent5"/>
                </a:solidFill>
                <a:latin typeface="IBM Plex Sans"/>
                <a:ea typeface="IBM Plex Sans"/>
                <a:cs typeface="IBM Plex Sans"/>
                <a:sym typeface="IBM Plex Sans"/>
              </a:rPr>
              <a:t>target</a:t>
            </a:r>
            <a:r>
              <a:rPr lang="en" sz="1300">
                <a:latin typeface="IBM Plex Sans"/>
                <a:ea typeface="IBM Plex Sans"/>
                <a:cs typeface="IBM Plex Sans"/>
                <a:sym typeface="IBM Plex Sans"/>
              </a:rPr>
              <a:t> by Q3</a:t>
            </a:r>
            <a:endParaRPr sz="1300">
              <a:latin typeface="IBM Plex Sans"/>
              <a:ea typeface="IBM Plex Sans"/>
              <a:cs typeface="IBM Plex Sans"/>
              <a:sym typeface="IBM Plex Sans"/>
            </a:endParaRPr>
          </a:p>
          <a:p>
            <a:pPr indent="0" lvl="0" marL="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X </a:t>
            </a:r>
            <a:r>
              <a:rPr lang="en" sz="1300">
                <a:solidFill>
                  <a:schemeClr val="accent5"/>
                </a:solidFill>
                <a:latin typeface="IBM Plex Sans"/>
                <a:ea typeface="IBM Plex Sans"/>
                <a:cs typeface="IBM Plex Sans"/>
                <a:sym typeface="IBM Plex Sans"/>
              </a:rPr>
              <a:t>Demo’s</a:t>
            </a:r>
            <a:r>
              <a:rPr lang="en" sz="1300">
                <a:latin typeface="IBM Plex Sans"/>
                <a:ea typeface="IBM Plex Sans"/>
                <a:cs typeface="IBM Plex Sans"/>
                <a:sym typeface="IBM Plex Sans"/>
              </a:rPr>
              <a:t> </a:t>
            </a:r>
            <a:r>
              <a:rPr lang="en" sz="1300">
                <a:solidFill>
                  <a:schemeClr val="accent5"/>
                </a:solidFill>
                <a:latin typeface="IBM Plex Sans"/>
                <a:ea typeface="IBM Plex Sans"/>
                <a:cs typeface="IBM Plex Sans"/>
                <a:sym typeface="IBM Plex Sans"/>
              </a:rPr>
              <a:t>booked</a:t>
            </a:r>
            <a:r>
              <a:rPr lang="en" sz="1300">
                <a:latin typeface="IBM Plex Sans"/>
                <a:ea typeface="IBM Plex Sans"/>
                <a:cs typeface="IBM Plex Sans"/>
                <a:sym typeface="IBM Plex Sans"/>
              </a:rPr>
              <a:t>/attended per month/Q</a:t>
            </a:r>
            <a:endParaRPr sz="1300">
              <a:latin typeface="IBM Plex Sans"/>
              <a:ea typeface="IBM Plex Sans"/>
              <a:cs typeface="IBM Plex Sans"/>
              <a:sym typeface="IBM Plex Sans"/>
            </a:endParaRPr>
          </a:p>
          <a:p>
            <a:pPr indent="0" lvl="0" marL="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New </a:t>
            </a:r>
            <a:r>
              <a:rPr lang="en" sz="1300">
                <a:solidFill>
                  <a:schemeClr val="accent5"/>
                </a:solidFill>
                <a:latin typeface="IBM Plex Sans"/>
                <a:ea typeface="IBM Plex Sans"/>
                <a:cs typeface="IBM Plex Sans"/>
                <a:sym typeface="IBM Plex Sans"/>
              </a:rPr>
              <a:t>SDR’s</a:t>
            </a:r>
            <a:r>
              <a:rPr lang="en" sz="1300">
                <a:latin typeface="IBM Plex Sans"/>
                <a:ea typeface="IBM Plex Sans"/>
                <a:cs typeface="IBM Plex Sans"/>
                <a:sym typeface="IBM Plex Sans"/>
              </a:rPr>
              <a:t> </a:t>
            </a:r>
            <a:r>
              <a:rPr lang="en" sz="1300">
                <a:solidFill>
                  <a:schemeClr val="accent5"/>
                </a:solidFill>
                <a:latin typeface="IBM Plex Sans"/>
                <a:ea typeface="IBM Plex Sans"/>
                <a:cs typeface="IBM Plex Sans"/>
                <a:sym typeface="IBM Plex Sans"/>
              </a:rPr>
              <a:t>ramped</a:t>
            </a:r>
            <a:r>
              <a:rPr lang="en" sz="1300">
                <a:latin typeface="IBM Plex Sans"/>
                <a:ea typeface="IBM Plex Sans"/>
                <a:cs typeface="IBM Plex Sans"/>
                <a:sym typeface="IBM Plex Sans"/>
              </a:rPr>
              <a:t> by EoM 1</a:t>
            </a:r>
            <a:endParaRPr sz="1300">
              <a:latin typeface="IBM Plex Sans"/>
              <a:ea typeface="IBM Plex Sans"/>
              <a:cs typeface="IBM Plex Sans"/>
              <a:sym typeface="IBM Plex Sans"/>
            </a:endParaRPr>
          </a:p>
          <a:p>
            <a:pPr indent="0" lvl="0" marL="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X </a:t>
            </a:r>
            <a:r>
              <a:rPr lang="en" sz="1300">
                <a:solidFill>
                  <a:schemeClr val="accent5"/>
                </a:solidFill>
                <a:latin typeface="IBM Plex Sans"/>
                <a:ea typeface="IBM Plex Sans"/>
                <a:cs typeface="IBM Plex Sans"/>
                <a:sym typeface="IBM Plex Sans"/>
              </a:rPr>
              <a:t>Qualified</a:t>
            </a:r>
            <a:r>
              <a:rPr lang="en" sz="1300">
                <a:latin typeface="IBM Plex Sans"/>
                <a:ea typeface="IBM Plex Sans"/>
                <a:cs typeface="IBM Plex Sans"/>
                <a:sym typeface="IBM Plex Sans"/>
              </a:rPr>
              <a:t> </a:t>
            </a:r>
            <a:r>
              <a:rPr lang="en" sz="1300">
                <a:solidFill>
                  <a:schemeClr val="accent5"/>
                </a:solidFill>
                <a:latin typeface="IBM Plex Sans"/>
                <a:ea typeface="IBM Plex Sans"/>
                <a:cs typeface="IBM Plex Sans"/>
                <a:sym typeface="IBM Plex Sans"/>
              </a:rPr>
              <a:t>Meetings</a:t>
            </a:r>
            <a:r>
              <a:rPr lang="en" sz="1300">
                <a:latin typeface="IBM Plex Sans"/>
                <a:ea typeface="IBM Plex Sans"/>
                <a:cs typeface="IBM Plex Sans"/>
                <a:sym typeface="IBM Plex Sans"/>
              </a:rPr>
              <a:t> booked/attended per </a:t>
            </a:r>
            <a:r>
              <a:rPr lang="en" sz="1300">
                <a:solidFill>
                  <a:schemeClr val="dk1"/>
                </a:solidFill>
                <a:latin typeface="IBM Plex Sans"/>
                <a:ea typeface="IBM Plex Sans"/>
                <a:cs typeface="IBM Plex Sans"/>
                <a:sym typeface="IBM Plex Sans"/>
              </a:rPr>
              <a:t>month</a:t>
            </a:r>
            <a:r>
              <a:rPr lang="en" sz="1300">
                <a:latin typeface="IBM Plex Sans"/>
                <a:ea typeface="IBM Plex Sans"/>
                <a:cs typeface="IBM Plex Sans"/>
                <a:sym typeface="IBM Plex Sans"/>
              </a:rPr>
              <a:t>/Q</a:t>
            </a:r>
            <a:endParaRPr sz="1300">
              <a:latin typeface="IBM Plex Sans"/>
              <a:ea typeface="IBM Plex Sans"/>
              <a:cs typeface="IBM Plex Sans"/>
              <a:sym typeface="IBM Plex Sans"/>
            </a:endParaRPr>
          </a:p>
          <a:p>
            <a:pPr indent="0" lvl="0" marL="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X % increase in </a:t>
            </a:r>
            <a:r>
              <a:rPr lang="en" sz="1300">
                <a:solidFill>
                  <a:schemeClr val="accent5"/>
                </a:solidFill>
                <a:latin typeface="IBM Plex Sans"/>
                <a:ea typeface="IBM Plex Sans"/>
                <a:cs typeface="IBM Plex Sans"/>
                <a:sym typeface="IBM Plex Sans"/>
              </a:rPr>
              <a:t>Average Deal</a:t>
            </a:r>
            <a:r>
              <a:rPr lang="en" sz="1300">
                <a:latin typeface="IBM Plex Sans"/>
                <a:ea typeface="IBM Plex Sans"/>
                <a:cs typeface="IBM Plex Sans"/>
                <a:sym typeface="IBM Plex Sans"/>
              </a:rPr>
              <a:t> </a:t>
            </a:r>
            <a:r>
              <a:rPr lang="en" sz="1300">
                <a:solidFill>
                  <a:schemeClr val="accent5"/>
                </a:solidFill>
                <a:latin typeface="IBM Plex Sans"/>
                <a:ea typeface="IBM Plex Sans"/>
                <a:cs typeface="IBM Plex Sans"/>
                <a:sym typeface="IBM Plex Sans"/>
              </a:rPr>
              <a:t>Size</a:t>
            </a:r>
            <a:endParaRPr sz="1300">
              <a:solidFill>
                <a:schemeClr val="accent5"/>
              </a:solidFill>
              <a:latin typeface="IBM Plex Sans"/>
              <a:ea typeface="IBM Plex Sans"/>
              <a:cs typeface="IBM Plex Sans"/>
              <a:sym typeface="IBM Plex Sans"/>
            </a:endParaRPr>
          </a:p>
          <a:p>
            <a:pPr indent="0" lvl="0" marL="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Font typeface="Roboto"/>
              <a:buChar char="●"/>
            </a:pPr>
            <a:r>
              <a:rPr lang="en" sz="1300">
                <a:latin typeface="IBM Plex Sans"/>
                <a:ea typeface="IBM Plex Sans"/>
                <a:cs typeface="IBM Plex Sans"/>
                <a:sym typeface="IBM Plex Sans"/>
              </a:rPr>
              <a:t>X % decrease in </a:t>
            </a:r>
            <a:r>
              <a:rPr lang="en" sz="1300">
                <a:solidFill>
                  <a:schemeClr val="accent5"/>
                </a:solidFill>
                <a:latin typeface="IBM Plex Sans"/>
                <a:ea typeface="IBM Plex Sans"/>
                <a:cs typeface="IBM Plex Sans"/>
                <a:sym typeface="IBM Plex Sans"/>
              </a:rPr>
              <a:t>no-show rate</a:t>
            </a:r>
            <a:endParaRPr sz="1300">
              <a:solidFill>
                <a:schemeClr val="accent5"/>
              </a:solidFill>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1300">
              <a:latin typeface="IBM Plex Sans"/>
              <a:ea typeface="IBM Plex Sans"/>
              <a:cs typeface="IBM Plex Sans"/>
              <a:sym typeface="IBM Plex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9" name="Shape 639"/>
        <p:cNvGrpSpPr/>
        <p:nvPr/>
      </p:nvGrpSpPr>
      <p:grpSpPr>
        <a:xfrm>
          <a:off x="0" y="0"/>
          <a:ext cx="0" cy="0"/>
          <a:chOff x="0" y="0"/>
          <a:chExt cx="0" cy="0"/>
        </a:xfrm>
      </p:grpSpPr>
      <p:sp>
        <p:nvSpPr>
          <p:cNvPr id="640" name="Google Shape;640;p69"/>
          <p:cNvSpPr txBox="1"/>
          <p:nvPr/>
        </p:nvSpPr>
        <p:spPr>
          <a:xfrm>
            <a:off x="778050" y="3066981"/>
            <a:ext cx="7740300" cy="1248300"/>
          </a:xfrm>
          <a:prstGeom prst="rect">
            <a:avLst/>
          </a:prstGeom>
          <a:noFill/>
          <a:ln>
            <a:noFill/>
          </a:ln>
        </p:spPr>
        <p:txBody>
          <a:bodyPr anchorCtr="0" anchor="t" bIns="91425" lIns="91425" spcFirstLastPara="1" rIns="91425" wrap="square" tIns="91425">
            <a:spAutoFit/>
          </a:bodyPr>
          <a:lstStyle/>
          <a:p>
            <a:pPr indent="-279400" lvl="0" marL="457200" rtl="0" algn="l">
              <a:lnSpc>
                <a:spcPct val="110000"/>
              </a:lnSpc>
              <a:spcBef>
                <a:spcPts val="0"/>
              </a:spcBef>
              <a:spcAft>
                <a:spcPts val="0"/>
              </a:spcAft>
              <a:buClr>
                <a:srgbClr val="434343"/>
              </a:buClr>
              <a:buSzPts val="800"/>
              <a:buChar char="●"/>
            </a:pPr>
            <a:r>
              <a:rPr lang="en" sz="1300">
                <a:solidFill>
                  <a:schemeClr val="accent5"/>
                </a:solidFill>
                <a:latin typeface="IBM Plex Sans"/>
                <a:ea typeface="IBM Plex Sans"/>
                <a:cs typeface="IBM Plex Sans"/>
                <a:sym typeface="IBM Plex Sans"/>
              </a:rPr>
              <a:t>Playbook</a:t>
            </a:r>
            <a:r>
              <a:rPr lang="en" sz="1300">
                <a:latin typeface="IBM Plex Sans"/>
                <a:ea typeface="IBM Plex Sans"/>
                <a:cs typeface="IBM Plex Sans"/>
                <a:sym typeface="IBM Plex Sans"/>
              </a:rPr>
              <a:t>			£k</a:t>
            </a:r>
            <a:endParaRPr sz="13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6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Char char="●"/>
            </a:pPr>
            <a:r>
              <a:rPr lang="en" sz="1300">
                <a:solidFill>
                  <a:schemeClr val="accent5"/>
                </a:solidFill>
                <a:latin typeface="IBM Plex Sans"/>
                <a:ea typeface="IBM Plex Sans"/>
                <a:cs typeface="IBM Plex Sans"/>
                <a:sym typeface="IBM Plex Sans"/>
              </a:rPr>
              <a:t>Training &amp; Coaching</a:t>
            </a:r>
            <a:r>
              <a:rPr lang="en" sz="1300">
                <a:latin typeface="IBM Plex Sans"/>
                <a:ea typeface="IBM Plex Sans"/>
                <a:cs typeface="IBM Plex Sans"/>
                <a:sym typeface="IBM Plex Sans"/>
              </a:rPr>
              <a:t>	£k (X Groups of Y SDR’s/AE’s)*</a:t>
            </a:r>
            <a:endParaRPr sz="1300">
              <a:latin typeface="IBM Plex Sans"/>
              <a:ea typeface="IBM Plex Sans"/>
              <a:cs typeface="IBM Plex Sans"/>
              <a:sym typeface="IBM Plex Sans"/>
            </a:endParaRPr>
          </a:p>
          <a:p>
            <a:pPr indent="0" lvl="0" marL="2286000" rtl="0" algn="l">
              <a:lnSpc>
                <a:spcPct val="110000"/>
              </a:lnSpc>
              <a:spcBef>
                <a:spcPts val="0"/>
              </a:spcBef>
              <a:spcAft>
                <a:spcPts val="0"/>
              </a:spcAft>
              <a:buNone/>
            </a:pPr>
            <a:r>
              <a:rPr lang="en" sz="1300">
                <a:latin typeface="IBM Plex Sans"/>
                <a:ea typeface="IBM Plex Sans"/>
                <a:cs typeface="IBM Plex Sans"/>
                <a:sym typeface="IBM Plex Sans"/>
              </a:rPr>
              <a:t>£k (X Groups of Y SDR’s/AE’s)*</a:t>
            </a:r>
            <a:endParaRPr sz="13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6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Char char="●"/>
            </a:pPr>
            <a:r>
              <a:rPr lang="en" sz="1300">
                <a:latin typeface="IBM Plex Sans"/>
                <a:ea typeface="IBM Plex Sans"/>
                <a:cs typeface="IBM Plex Sans"/>
                <a:sym typeface="IBM Plex Sans"/>
              </a:rPr>
              <a:t>All pricing is bespoke based on … .</a:t>
            </a:r>
            <a:endParaRPr sz="1300">
              <a:latin typeface="IBM Plex Sans"/>
              <a:ea typeface="IBM Plex Sans"/>
              <a:cs typeface="IBM Plex Sans"/>
              <a:sym typeface="IBM Plex Sans"/>
            </a:endParaRPr>
          </a:p>
        </p:txBody>
      </p:sp>
      <p:sp>
        <p:nvSpPr>
          <p:cNvPr id="641" name="Google Shape;641;p69"/>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2nd Scheduled Call - Pricing </a:t>
            </a:r>
            <a:r>
              <a:rPr lang="en" sz="1800">
                <a:solidFill>
                  <a:schemeClr val="accent5"/>
                </a:solidFill>
              </a:rPr>
              <a:t>5mins</a:t>
            </a:r>
            <a:endParaRPr sz="1800">
              <a:solidFill>
                <a:schemeClr val="accent6"/>
              </a:solidFill>
            </a:endParaRPr>
          </a:p>
        </p:txBody>
      </p:sp>
      <p:sp>
        <p:nvSpPr>
          <p:cNvPr id="642" name="Google Shape;642;p69"/>
          <p:cNvSpPr txBox="1"/>
          <p:nvPr>
            <p:ph type="title"/>
          </p:nvPr>
        </p:nvSpPr>
        <p:spPr>
          <a:xfrm>
            <a:off x="3230250" y="2688771"/>
            <a:ext cx="2683500" cy="4155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accent6"/>
                </a:solidFill>
              </a:rPr>
              <a:t>Pricing: </a:t>
            </a:r>
            <a:r>
              <a:rPr lang="en" sz="1500">
                <a:solidFill>
                  <a:schemeClr val="accent5"/>
                </a:solidFill>
              </a:rPr>
              <a:t>Structure</a:t>
            </a:r>
            <a:endParaRPr sz="1500">
              <a:solidFill>
                <a:schemeClr val="accent5"/>
              </a:solidFill>
            </a:endParaRPr>
          </a:p>
        </p:txBody>
      </p:sp>
      <p:sp>
        <p:nvSpPr>
          <p:cNvPr id="643" name="Google Shape;643;p69"/>
          <p:cNvSpPr txBox="1"/>
          <p:nvPr>
            <p:ph type="title"/>
          </p:nvPr>
        </p:nvSpPr>
        <p:spPr>
          <a:xfrm>
            <a:off x="3230250" y="936171"/>
            <a:ext cx="2683500" cy="4155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accent6"/>
                </a:solidFill>
              </a:rPr>
              <a:t>Value Proposition: </a:t>
            </a:r>
            <a:r>
              <a:rPr lang="en" sz="1500">
                <a:solidFill>
                  <a:schemeClr val="accent5"/>
                </a:solidFill>
              </a:rPr>
              <a:t>Structure</a:t>
            </a:r>
            <a:endParaRPr sz="1500">
              <a:solidFill>
                <a:schemeClr val="accent5"/>
              </a:solidFill>
            </a:endParaRPr>
          </a:p>
        </p:txBody>
      </p:sp>
      <p:sp>
        <p:nvSpPr>
          <p:cNvPr id="644" name="Google Shape;644;p69"/>
          <p:cNvSpPr txBox="1"/>
          <p:nvPr/>
        </p:nvSpPr>
        <p:spPr>
          <a:xfrm>
            <a:off x="778050" y="1390575"/>
            <a:ext cx="7857600" cy="127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accent6"/>
                </a:solidFill>
                <a:latin typeface="Oswald Medium"/>
                <a:ea typeface="Oswald Medium"/>
                <a:cs typeface="Oswald Medium"/>
                <a:sym typeface="Oswald Medium"/>
              </a:rPr>
              <a:t>Never ask “what’s your budget?”...instead:</a:t>
            </a:r>
            <a:endParaRPr sz="1200">
              <a:latin typeface="IBM Plex Sans"/>
              <a:ea typeface="IBM Plex Sans"/>
              <a:cs typeface="IBM Plex Sans"/>
              <a:sym typeface="IBM Plex Sans"/>
            </a:endParaRPr>
          </a:p>
          <a:p>
            <a:pPr indent="0" lvl="0" marL="0" rtl="0" algn="l">
              <a:lnSpc>
                <a:spcPct val="110000"/>
              </a:lnSpc>
              <a:spcBef>
                <a:spcPts val="0"/>
              </a:spcBef>
              <a:spcAft>
                <a:spcPts val="0"/>
              </a:spcAft>
              <a:buNone/>
            </a:pPr>
            <a:r>
              <a:t/>
            </a:r>
            <a:endParaRPr sz="8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Char char="●"/>
            </a:pPr>
            <a:r>
              <a:rPr lang="en" sz="1300">
                <a:latin typeface="IBM Plex Sans"/>
                <a:ea typeface="IBM Plex Sans"/>
                <a:cs typeface="IBM Plex Sans"/>
                <a:sym typeface="IBM Plex Sans"/>
              </a:rPr>
              <a:t>State pricing and ask “...how does that sound?”</a:t>
            </a:r>
            <a:endParaRPr sz="1300">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500">
              <a:latin typeface="IBM Plex Sans"/>
              <a:ea typeface="IBM Plex Sans"/>
              <a:cs typeface="IBM Plex Sans"/>
              <a:sym typeface="IBM Plex Sans"/>
            </a:endParaRPr>
          </a:p>
          <a:p>
            <a:pPr indent="-279400" lvl="0" marL="457200" rtl="0" algn="l">
              <a:lnSpc>
                <a:spcPct val="110000"/>
              </a:lnSpc>
              <a:spcBef>
                <a:spcPts val="0"/>
              </a:spcBef>
              <a:spcAft>
                <a:spcPts val="0"/>
              </a:spcAft>
              <a:buClr>
                <a:srgbClr val="434343"/>
              </a:buClr>
              <a:buSzPts val="800"/>
              <a:buChar char="●"/>
            </a:pPr>
            <a:r>
              <a:rPr lang="en" sz="1300">
                <a:latin typeface="IBM Plex Sans"/>
                <a:ea typeface="IBM Plex Sans"/>
                <a:cs typeface="IBM Plex Sans"/>
                <a:sym typeface="IBM Plex Sans"/>
              </a:rPr>
              <a:t>If you suspect pricing could be an issue, ask “</a:t>
            </a:r>
            <a:r>
              <a:rPr lang="en" sz="1300">
                <a:latin typeface="IBM Plex Sans"/>
                <a:ea typeface="IBM Plex Sans"/>
                <a:cs typeface="IBM Plex Sans"/>
                <a:sym typeface="IBM Plex Sans"/>
              </a:rPr>
              <a:t>...does that sound like a crazy amount given your situation?”</a:t>
            </a:r>
            <a:endParaRPr sz="1300">
              <a:latin typeface="IBM Plex Sans"/>
              <a:ea typeface="IBM Plex Sans"/>
              <a:cs typeface="IBM Plex Sans"/>
              <a:sym typeface="IBM Plex Sans"/>
            </a:endParaRPr>
          </a:p>
        </p:txBody>
      </p:sp>
      <p:sp>
        <p:nvSpPr>
          <p:cNvPr id="645" name="Google Shape;645;p69"/>
          <p:cNvSpPr txBox="1"/>
          <p:nvPr/>
        </p:nvSpPr>
        <p:spPr>
          <a:xfrm>
            <a:off x="778050" y="4524531"/>
            <a:ext cx="7740300" cy="384900"/>
          </a:xfrm>
          <a:prstGeom prst="rect">
            <a:avLst/>
          </a:prstGeom>
          <a:noFill/>
          <a:ln>
            <a:noFill/>
          </a:ln>
        </p:spPr>
        <p:txBody>
          <a:bodyPr anchorCtr="0" anchor="t" bIns="91425" lIns="91425" spcFirstLastPara="1" rIns="91425" wrap="square" tIns="91425">
            <a:spAutoFit/>
          </a:bodyPr>
          <a:lstStyle/>
          <a:p>
            <a:pPr indent="0" lvl="0" marL="0" rtl="0" algn="ctr">
              <a:lnSpc>
                <a:spcPct val="110000"/>
              </a:lnSpc>
              <a:spcBef>
                <a:spcPts val="0"/>
              </a:spcBef>
              <a:spcAft>
                <a:spcPts val="0"/>
              </a:spcAft>
              <a:buNone/>
            </a:pPr>
            <a:r>
              <a:rPr lang="en" sz="1300">
                <a:solidFill>
                  <a:schemeClr val="dk1"/>
                </a:solidFill>
                <a:latin typeface="IBM Plex Sans"/>
                <a:ea typeface="IBM Plex Sans"/>
                <a:cs typeface="IBM Plex Sans"/>
                <a:sym typeface="IBM Plex Sans"/>
              </a:rPr>
              <a:t>*Note: use the prospect company’s terminology, e.g. BDM/BDR/AE/SDR etc</a:t>
            </a:r>
            <a:endParaRPr sz="1300">
              <a:solidFill>
                <a:schemeClr val="dk1"/>
              </a:solidFill>
              <a:latin typeface="IBM Plex Sans"/>
              <a:ea typeface="IBM Plex Sans"/>
              <a:cs typeface="IBM Plex Sans"/>
              <a:sym typeface="IBM Plex San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9" name="Shape 649"/>
        <p:cNvGrpSpPr/>
        <p:nvPr/>
      </p:nvGrpSpPr>
      <p:grpSpPr>
        <a:xfrm>
          <a:off x="0" y="0"/>
          <a:ext cx="0" cy="0"/>
          <a:chOff x="0" y="0"/>
          <a:chExt cx="0" cy="0"/>
        </a:xfrm>
      </p:grpSpPr>
      <p:sp>
        <p:nvSpPr>
          <p:cNvPr id="650" name="Google Shape;650;p70"/>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2nd Scheduled Call - Next Steps </a:t>
            </a:r>
            <a:r>
              <a:rPr lang="en" sz="1800">
                <a:solidFill>
                  <a:schemeClr val="accent5"/>
                </a:solidFill>
              </a:rPr>
              <a:t>5mins</a:t>
            </a:r>
            <a:endParaRPr sz="1800">
              <a:solidFill>
                <a:schemeClr val="accent6"/>
              </a:solidFill>
            </a:endParaRPr>
          </a:p>
        </p:txBody>
      </p:sp>
      <p:sp>
        <p:nvSpPr>
          <p:cNvPr id="651" name="Google Shape;651;p70"/>
          <p:cNvSpPr txBox="1"/>
          <p:nvPr/>
        </p:nvSpPr>
        <p:spPr>
          <a:xfrm>
            <a:off x="778050" y="1238181"/>
            <a:ext cx="7740300" cy="20424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latin typeface="IBM Plex Sans"/>
                <a:ea typeface="IBM Plex Sans"/>
                <a:cs typeface="IBM Plex Sans"/>
                <a:sym typeface="IBM Plex Sans"/>
              </a:rPr>
              <a:t>If there’s interest, always book in a follow-up call and state:</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As a next step, we’ll carry out an </a:t>
            </a:r>
            <a:r>
              <a:rPr lang="en">
                <a:solidFill>
                  <a:schemeClr val="accent5"/>
                </a:solidFill>
                <a:latin typeface="IBM Plex Sans"/>
                <a:ea typeface="IBM Plex Sans"/>
                <a:cs typeface="IBM Plex Sans"/>
                <a:sym typeface="IBM Plex Sans"/>
              </a:rPr>
              <a:t>audit</a:t>
            </a:r>
            <a:r>
              <a:rPr lang="en">
                <a:latin typeface="IBM Plex Sans"/>
                <a:ea typeface="IBM Plex Sans"/>
                <a:cs typeface="IBM Plex Sans"/>
                <a:sym typeface="IBM Plex Sans"/>
              </a:rPr>
              <a:t> of one of your existing cadences, and we can and we can review it on a second call.</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How does [</a:t>
            </a:r>
            <a:r>
              <a:rPr lang="en">
                <a:solidFill>
                  <a:schemeClr val="accent5"/>
                </a:solidFill>
                <a:latin typeface="IBM Plex Sans"/>
                <a:ea typeface="IBM Plex Sans"/>
                <a:cs typeface="IBM Plex Sans"/>
                <a:sym typeface="IBM Plex Sans"/>
              </a:rPr>
              <a:t>Wednesday morning</a:t>
            </a:r>
            <a:r>
              <a:rPr lang="en">
                <a:latin typeface="IBM Plex Sans"/>
                <a:ea typeface="IBM Plex Sans"/>
                <a:cs typeface="IBM Plex Sans"/>
                <a:sym typeface="IBM Plex Sans"/>
              </a:rPr>
              <a:t>] look for you?</a:t>
            </a:r>
            <a:endParaRPr i="1">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Send them a </a:t>
            </a:r>
            <a:r>
              <a:rPr lang="en">
                <a:solidFill>
                  <a:schemeClr val="accent5"/>
                </a:solidFill>
                <a:latin typeface="IBM Plex Sans"/>
                <a:ea typeface="IBM Plex Sans"/>
                <a:cs typeface="IBM Plex Sans"/>
                <a:sym typeface="IBM Plex Sans"/>
              </a:rPr>
              <a:t>follow-up email</a:t>
            </a:r>
            <a:r>
              <a:rPr lang="en">
                <a:latin typeface="IBM Plex Sans"/>
                <a:ea typeface="IBM Plex Sans"/>
                <a:cs typeface="IBM Plex Sans"/>
                <a:sym typeface="IBM Plex Sans"/>
              </a:rPr>
              <a:t> within (at most) </a:t>
            </a:r>
            <a:r>
              <a:rPr b="1" lang="en">
                <a:solidFill>
                  <a:schemeClr val="accent5"/>
                </a:solidFill>
                <a:latin typeface="IBM Plex Sans"/>
                <a:ea typeface="IBM Plex Sans"/>
                <a:cs typeface="IBM Plex Sans"/>
                <a:sym typeface="IBM Plex Sans"/>
              </a:rPr>
              <a:t>24hrs</a:t>
            </a:r>
            <a:r>
              <a:rPr lang="en">
                <a:latin typeface="IBM Plex Sans"/>
                <a:ea typeface="IBM Plex Sans"/>
                <a:cs typeface="IBM Plex Sans"/>
                <a:sym typeface="IBM Plex Sans"/>
              </a:rPr>
              <a:t> of the call, </a:t>
            </a:r>
            <a:r>
              <a:rPr lang="en">
                <a:solidFill>
                  <a:schemeClr val="accent5"/>
                </a:solidFill>
                <a:latin typeface="IBM Plex Sans"/>
                <a:ea typeface="IBM Plex Sans"/>
                <a:cs typeface="IBM Plex Sans"/>
                <a:sym typeface="IBM Plex Sans"/>
              </a:rPr>
              <a:t>summarising</a:t>
            </a:r>
            <a:r>
              <a:rPr lang="en">
                <a:latin typeface="IBM Plex Sans"/>
                <a:ea typeface="IBM Plex Sans"/>
                <a:cs typeface="IBM Plex Sans"/>
                <a:sym typeface="IBM Plex Sans"/>
              </a:rPr>
              <a:t> the call</a:t>
            </a:r>
            <a:r>
              <a:rPr i="1" lang="en">
                <a:latin typeface="IBM Plex Sans"/>
                <a:ea typeface="IBM Plex Sans"/>
                <a:cs typeface="IBM Plex Sans"/>
                <a:sym typeface="IBM Plex Sans"/>
              </a:rPr>
              <a:t> </a:t>
            </a:r>
            <a:r>
              <a:rPr lang="en">
                <a:latin typeface="IBM Plex Sans"/>
                <a:ea typeface="IBM Plex Sans"/>
                <a:cs typeface="IBM Plex Sans"/>
                <a:sym typeface="IBM Plex Sans"/>
              </a:rPr>
              <a:t>and </a:t>
            </a:r>
            <a:r>
              <a:rPr lang="en">
                <a:solidFill>
                  <a:schemeClr val="dk1"/>
                </a:solidFill>
                <a:latin typeface="IBM Plex Sans"/>
                <a:ea typeface="IBM Plex Sans"/>
                <a:cs typeface="IBM Plex Sans"/>
                <a:sym typeface="IBM Plex Sans"/>
              </a:rPr>
              <a:t>sharing the </a:t>
            </a:r>
            <a:r>
              <a:rPr lang="en">
                <a:solidFill>
                  <a:schemeClr val="accent5"/>
                </a:solidFill>
                <a:latin typeface="IBM Plex Sans"/>
                <a:ea typeface="IBM Plex Sans"/>
                <a:cs typeface="IBM Plex Sans"/>
                <a:sym typeface="IBM Plex Sans"/>
              </a:rPr>
              <a:t>proposal, </a:t>
            </a:r>
            <a:r>
              <a:rPr lang="en">
                <a:solidFill>
                  <a:schemeClr val="dk1"/>
                </a:solidFill>
                <a:latin typeface="IBM Plex Sans"/>
                <a:ea typeface="IBM Plex Sans"/>
                <a:cs typeface="IBM Plex Sans"/>
                <a:sym typeface="IBM Plex Sans"/>
              </a:rPr>
              <a:t>with any changes discussed during the call.</a:t>
            </a:r>
            <a:endParaRPr u="sng">
              <a:solidFill>
                <a:schemeClr val="accent5"/>
              </a:solidFill>
              <a:latin typeface="IBM Plex Sans"/>
              <a:ea typeface="IBM Plex Sans"/>
              <a:cs typeface="IBM Plex Sans"/>
              <a:sym typeface="IBM Plex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5" name="Shape 655"/>
        <p:cNvGrpSpPr/>
        <p:nvPr/>
      </p:nvGrpSpPr>
      <p:grpSpPr>
        <a:xfrm>
          <a:off x="0" y="0"/>
          <a:ext cx="0" cy="0"/>
          <a:chOff x="0" y="0"/>
          <a:chExt cx="0" cy="0"/>
        </a:xfrm>
      </p:grpSpPr>
      <p:sp>
        <p:nvSpPr>
          <p:cNvPr id="656" name="Google Shape;656;p71"/>
          <p:cNvSpPr txBox="1"/>
          <p:nvPr>
            <p:ph type="title"/>
          </p:nvPr>
        </p:nvSpPr>
        <p:spPr>
          <a:xfrm>
            <a:off x="508200" y="286550"/>
            <a:ext cx="8127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5"/>
                </a:solidFill>
              </a:rPr>
              <a:t>SALES PROCESS: </a:t>
            </a:r>
            <a:r>
              <a:rPr lang="en" sz="1800">
                <a:solidFill>
                  <a:schemeClr val="accent6"/>
                </a:solidFill>
              </a:rPr>
              <a:t>3rd Scheduled Call - Audit</a:t>
            </a:r>
            <a:endParaRPr sz="1800">
              <a:solidFill>
                <a:schemeClr val="accent6"/>
              </a:solidFill>
            </a:endParaRPr>
          </a:p>
        </p:txBody>
      </p:sp>
      <p:sp>
        <p:nvSpPr>
          <p:cNvPr id="657" name="Google Shape;657;p71"/>
          <p:cNvSpPr txBox="1"/>
          <p:nvPr/>
        </p:nvSpPr>
        <p:spPr>
          <a:xfrm>
            <a:off x="778050" y="1085781"/>
            <a:ext cx="7740300" cy="22797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a:latin typeface="IBM Plex Sans"/>
                <a:ea typeface="IBM Plex Sans"/>
                <a:cs typeface="IBM Plex Sans"/>
                <a:sym typeface="IBM Plex Sans"/>
              </a:rPr>
              <a:t>Give an agenda for the call to start and summarise what was discussed in the previous call and then:</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Run through the audit but </a:t>
            </a:r>
            <a:r>
              <a:rPr b="1" lang="en">
                <a:solidFill>
                  <a:schemeClr val="accent5"/>
                </a:solidFill>
                <a:latin typeface="IBM Plex Sans"/>
                <a:ea typeface="IBM Plex Sans"/>
                <a:cs typeface="IBM Plex Sans"/>
                <a:sym typeface="IBM Plex Sans"/>
              </a:rPr>
              <a:t>make it interactive</a:t>
            </a:r>
            <a:r>
              <a:rPr lang="en">
                <a:latin typeface="IBM Plex Sans"/>
                <a:ea typeface="IBM Plex Sans"/>
                <a:cs typeface="IBM Plex Sans"/>
                <a:sym typeface="IBM Plex Sans"/>
              </a:rPr>
              <a:t> (e.g. “how do you see your team using this?”)</a:t>
            </a:r>
            <a:endParaRPr i="1">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Establish what are the remaining barriers to getting the project signed off.</a:t>
            </a:r>
            <a:endParaRPr>
              <a:latin typeface="IBM Plex Sans"/>
              <a:ea typeface="IBM Plex Sans"/>
              <a:cs typeface="IBM Plex Sans"/>
              <a:sym typeface="IBM Plex Sans"/>
            </a:endParaRPr>
          </a:p>
          <a:p>
            <a:pPr indent="0" lvl="0" marL="457200" rtl="0" algn="l">
              <a:lnSpc>
                <a:spcPct val="110000"/>
              </a:lnSpc>
              <a:spcBef>
                <a:spcPts val="0"/>
              </a:spcBef>
              <a:spcAft>
                <a:spcPts val="0"/>
              </a:spcAft>
              <a:buNone/>
            </a:pPr>
            <a:r>
              <a:t/>
            </a:r>
            <a:endParaRPr sz="900">
              <a:latin typeface="IBM Plex Sans"/>
              <a:ea typeface="IBM Plex Sans"/>
              <a:cs typeface="IBM Plex Sans"/>
              <a:sym typeface="IBM Plex Sans"/>
            </a:endParaRPr>
          </a:p>
          <a:p>
            <a:pPr indent="-285750" lvl="0" marL="457200" rtl="0" algn="l">
              <a:lnSpc>
                <a:spcPct val="110000"/>
              </a:lnSpc>
              <a:spcBef>
                <a:spcPts val="0"/>
              </a:spcBef>
              <a:spcAft>
                <a:spcPts val="0"/>
              </a:spcAft>
              <a:buClr>
                <a:srgbClr val="434343"/>
              </a:buClr>
              <a:buSzPts val="900"/>
              <a:buFont typeface="Roboto"/>
              <a:buChar char="●"/>
            </a:pPr>
            <a:r>
              <a:rPr lang="en">
                <a:latin typeface="IBM Plex Sans"/>
                <a:ea typeface="IBM Plex Sans"/>
                <a:cs typeface="IBM Plex Sans"/>
                <a:sym typeface="IBM Plex Sans"/>
              </a:rPr>
              <a:t>Book a </a:t>
            </a:r>
            <a:r>
              <a:rPr lang="en">
                <a:solidFill>
                  <a:schemeClr val="accent5"/>
                </a:solidFill>
                <a:latin typeface="IBM Plex Sans"/>
                <a:ea typeface="IBM Plex Sans"/>
                <a:cs typeface="IBM Plex Sans"/>
                <a:sym typeface="IBM Plex Sans"/>
              </a:rPr>
              <a:t>follow up call</a:t>
            </a:r>
            <a:r>
              <a:rPr lang="en">
                <a:latin typeface="IBM Plex Sans"/>
                <a:ea typeface="IBM Plex Sans"/>
                <a:cs typeface="IBM Plex Sans"/>
                <a:sym typeface="IBM Plex Sans"/>
              </a:rPr>
              <a:t> to discuss a potential start date and talk through the legal agreement</a:t>
            </a:r>
            <a:endParaRPr>
              <a:latin typeface="IBM Plex Sans"/>
              <a:ea typeface="IBM Plex Sans"/>
              <a:cs typeface="IBM Plex Sans"/>
              <a:sym typeface="IBM Plex Sans"/>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61" name="Shape 661"/>
        <p:cNvGrpSpPr/>
        <p:nvPr/>
      </p:nvGrpSpPr>
      <p:grpSpPr>
        <a:xfrm>
          <a:off x="0" y="0"/>
          <a:ext cx="0" cy="0"/>
          <a:chOff x="0" y="0"/>
          <a:chExt cx="0" cy="0"/>
        </a:xfrm>
      </p:grpSpPr>
      <p:sp>
        <p:nvSpPr>
          <p:cNvPr id="662" name="Google Shape;662;p72"/>
          <p:cNvSpPr/>
          <p:nvPr/>
        </p:nvSpPr>
        <p:spPr>
          <a:xfrm>
            <a:off x="466400" y="532025"/>
            <a:ext cx="2058000" cy="2013600"/>
          </a:xfrm>
          <a:prstGeom prst="rect">
            <a:avLst/>
          </a:prstGeom>
          <a:gradFill>
            <a:gsLst>
              <a:gs pos="0">
                <a:schemeClr val="dk2"/>
              </a:gs>
              <a:gs pos="100000">
                <a:schemeClr val="accent2"/>
              </a:gs>
            </a:gsLst>
            <a:lin ang="3901843"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72"/>
          <p:cNvSpPr/>
          <p:nvPr/>
        </p:nvSpPr>
        <p:spPr>
          <a:xfrm>
            <a:off x="578129" y="673421"/>
            <a:ext cx="2108400" cy="2013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2"/>
          <p:cNvSpPr txBox="1"/>
          <p:nvPr/>
        </p:nvSpPr>
        <p:spPr>
          <a:xfrm>
            <a:off x="3562825" y="4010175"/>
            <a:ext cx="514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IBM Plex Sans"/>
              <a:ea typeface="IBM Plex Sans"/>
              <a:cs typeface="IBM Plex Sans"/>
              <a:sym typeface="IBM Plex Sans"/>
            </a:endParaRPr>
          </a:p>
        </p:txBody>
      </p:sp>
      <p:pic>
        <p:nvPicPr>
          <p:cNvPr id="665" name="Google Shape;665;p72"/>
          <p:cNvPicPr preferRelativeResize="0"/>
          <p:nvPr/>
        </p:nvPicPr>
        <p:blipFill>
          <a:blip r:embed="rId3">
            <a:alphaModFix/>
          </a:blip>
          <a:stretch>
            <a:fillRect/>
          </a:stretch>
        </p:blipFill>
        <p:spPr>
          <a:xfrm>
            <a:off x="995300" y="1228350"/>
            <a:ext cx="1129699" cy="903759"/>
          </a:xfrm>
          <a:prstGeom prst="rect">
            <a:avLst/>
          </a:prstGeom>
          <a:noFill/>
          <a:ln>
            <a:noFill/>
          </a:ln>
        </p:spPr>
      </p:pic>
      <p:sp>
        <p:nvSpPr>
          <p:cNvPr id="666" name="Google Shape;666;p72"/>
          <p:cNvSpPr txBox="1"/>
          <p:nvPr/>
        </p:nvSpPr>
        <p:spPr>
          <a:xfrm>
            <a:off x="3542750" y="1366800"/>
            <a:ext cx="5720400" cy="21549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6400">
                <a:solidFill>
                  <a:srgbClr val="FFFFFF"/>
                </a:solidFill>
                <a:latin typeface="Oswald Medium"/>
                <a:ea typeface="Oswald Medium"/>
                <a:cs typeface="Oswald Medium"/>
                <a:sym typeface="Oswald Medium"/>
              </a:rPr>
              <a:t>CUSTOMER</a:t>
            </a:r>
            <a:endParaRPr sz="6400">
              <a:solidFill>
                <a:srgbClr val="FFFFFF"/>
              </a:solidFill>
              <a:latin typeface="Oswald Medium"/>
              <a:ea typeface="Oswald Medium"/>
              <a:cs typeface="Oswald Medium"/>
              <a:sym typeface="Oswald Medium"/>
            </a:endParaRPr>
          </a:p>
          <a:p>
            <a:pPr indent="0" lvl="0" marL="0" rtl="0" algn="l">
              <a:spcBef>
                <a:spcPts val="0"/>
              </a:spcBef>
              <a:spcAft>
                <a:spcPts val="0"/>
              </a:spcAft>
              <a:buNone/>
            </a:pPr>
            <a:r>
              <a:rPr lang="en" sz="6400">
                <a:solidFill>
                  <a:srgbClr val="6CDBE4"/>
                </a:solidFill>
                <a:latin typeface="Oswald Medium"/>
                <a:ea typeface="Oswald Medium"/>
                <a:cs typeface="Oswald Medium"/>
                <a:sym typeface="Oswald Medium"/>
              </a:rPr>
              <a:t>STORIES</a:t>
            </a:r>
            <a:endParaRPr sz="6400">
              <a:solidFill>
                <a:srgbClr val="6CDBE4"/>
              </a:solidFill>
              <a:latin typeface="Oswald Medium"/>
              <a:ea typeface="Oswald Medium"/>
              <a:cs typeface="Oswald Medium"/>
              <a:sym typeface="Oswald Medium"/>
            </a:endParaRPr>
          </a:p>
        </p:txBody>
      </p:sp>
      <p:sp>
        <p:nvSpPr>
          <p:cNvPr id="667" name="Google Shape;667;p72"/>
          <p:cNvSpPr txBox="1"/>
          <p:nvPr/>
        </p:nvSpPr>
        <p:spPr>
          <a:xfrm>
            <a:off x="3562825" y="3476775"/>
            <a:ext cx="5144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IBM Plex Sans"/>
                <a:ea typeface="IBM Plex Sans"/>
                <a:cs typeface="IBM Plex Sans"/>
                <a:sym typeface="IBM Plex Sans"/>
              </a:rPr>
              <a:t>How we’ve solved these problems for other customers in similar situations</a:t>
            </a:r>
            <a:endParaRPr>
              <a:solidFill>
                <a:srgbClr val="FFFFFF"/>
              </a:solidFill>
              <a:latin typeface="IBM Plex Sans"/>
              <a:ea typeface="IBM Plex Sans"/>
              <a:cs typeface="IBM Plex Sans"/>
              <a:sym typeface="IBM Plex Sans"/>
            </a:endParaRPr>
          </a:p>
        </p:txBody>
      </p:sp>
      <p:sp>
        <p:nvSpPr>
          <p:cNvPr id="668" name="Google Shape;668;p72"/>
          <p:cNvSpPr/>
          <p:nvPr/>
        </p:nvSpPr>
        <p:spPr>
          <a:xfrm>
            <a:off x="3613700" y="4330875"/>
            <a:ext cx="4769400" cy="382800"/>
          </a:xfrm>
          <a:prstGeom prst="roundRect">
            <a:avLst>
              <a:gd fmla="val 50000" name="adj"/>
            </a:avLst>
          </a:prstGeom>
          <a:gradFill>
            <a:gsLst>
              <a:gs pos="0">
                <a:srgbClr val="24E1F0"/>
              </a:gs>
              <a:gs pos="100000">
                <a:srgbClr val="2F54C0"/>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FFFFFF"/>
                </a:solidFill>
                <a:latin typeface="IBM Plex Sans Medium"/>
                <a:ea typeface="IBM Plex Sans Medium"/>
                <a:cs typeface="IBM Plex Sans Medium"/>
                <a:sym typeface="IBM Plex Sans Medium"/>
              </a:rPr>
              <a:t>Further customer stories can be found </a:t>
            </a:r>
            <a:r>
              <a:rPr lang="en" sz="1500" u="sng">
                <a:solidFill>
                  <a:schemeClr val="hlink"/>
                </a:solidFill>
                <a:latin typeface="IBM Plex Sans Medium"/>
                <a:ea typeface="IBM Plex Sans Medium"/>
                <a:cs typeface="IBM Plex Sans Medium"/>
                <a:sym typeface="IBM Plex Sans Medium"/>
                <a:hlinkClick r:id="rId4"/>
              </a:rPr>
              <a:t>here</a:t>
            </a:r>
            <a:endParaRPr sz="1500">
              <a:solidFill>
                <a:srgbClr val="24E1F0"/>
              </a:solidFill>
              <a:latin typeface="IBM Plex Sans Medium"/>
              <a:ea typeface="IBM Plex Sans Medium"/>
              <a:cs typeface="IBM Plex Sans Medium"/>
              <a:sym typeface="IBM Plex Sans Medium"/>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672" name="Shape 672"/>
        <p:cNvGrpSpPr/>
        <p:nvPr/>
      </p:nvGrpSpPr>
      <p:grpSpPr>
        <a:xfrm>
          <a:off x="0" y="0"/>
          <a:ext cx="0" cy="0"/>
          <a:chOff x="0" y="0"/>
          <a:chExt cx="0" cy="0"/>
        </a:xfrm>
      </p:grpSpPr>
      <p:pic>
        <p:nvPicPr>
          <p:cNvPr id="673" name="Google Shape;673;p73"/>
          <p:cNvPicPr preferRelativeResize="0"/>
          <p:nvPr/>
        </p:nvPicPr>
        <p:blipFill rotWithShape="1">
          <a:blip r:embed="rId3">
            <a:alphaModFix/>
          </a:blip>
          <a:srcRect b="3497" l="3395" r="3590" t="3488"/>
          <a:stretch/>
        </p:blipFill>
        <p:spPr>
          <a:xfrm>
            <a:off x="0" y="0"/>
            <a:ext cx="9144000" cy="5143500"/>
          </a:xfrm>
          <a:prstGeom prst="rect">
            <a:avLst/>
          </a:prstGeom>
          <a:noFill/>
          <a:ln>
            <a:noFill/>
          </a:ln>
        </p:spPr>
      </p:pic>
      <p:sp>
        <p:nvSpPr>
          <p:cNvPr id="674" name="Google Shape;674;p73"/>
          <p:cNvSpPr txBox="1"/>
          <p:nvPr>
            <p:ph type="title"/>
          </p:nvPr>
        </p:nvSpPr>
        <p:spPr>
          <a:xfrm>
            <a:off x="232800" y="3666925"/>
            <a:ext cx="5779800" cy="507900"/>
          </a:xfrm>
          <a:prstGeom prst="rect">
            <a:avLst/>
          </a:prstGeom>
        </p:spPr>
        <p:txBody>
          <a:bodyPr anchorCtr="0" anchor="ctr" bIns="91425" lIns="91425" spcFirstLastPara="1" rIns="91425" wrap="square" tIns="91425">
            <a:spAutoFit/>
          </a:bodyPr>
          <a:lstStyle/>
          <a:p>
            <a:pPr indent="0" lvl="0" marL="0" rtl="0" algn="l">
              <a:lnSpc>
                <a:spcPct val="100000"/>
              </a:lnSpc>
              <a:spcBef>
                <a:spcPts val="0"/>
              </a:spcBef>
              <a:spcAft>
                <a:spcPts val="0"/>
              </a:spcAft>
              <a:buNone/>
            </a:pPr>
            <a:r>
              <a:rPr i="1" lang="en" sz="2100">
                <a:solidFill>
                  <a:schemeClr val="lt1"/>
                </a:solidFill>
              </a:rPr>
              <a:t>There is no story without a </a:t>
            </a:r>
            <a:r>
              <a:rPr b="1" i="1" lang="en" sz="2100">
                <a:solidFill>
                  <a:schemeClr val="lt1"/>
                </a:solidFill>
              </a:rPr>
              <a:t>villain</a:t>
            </a:r>
            <a:r>
              <a:rPr i="1" lang="en" sz="2100">
                <a:solidFill>
                  <a:schemeClr val="lt1"/>
                </a:solidFill>
              </a:rPr>
              <a:t>… </a:t>
            </a:r>
            <a:endParaRPr i="1" sz="2100">
              <a:solidFill>
                <a:schemeClr val="lt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graphicFrame>
        <p:nvGraphicFramePr>
          <p:cNvPr id="679" name="Google Shape;679;p74"/>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Looking to generate momentum through outbound during the typically slow summer period, and get traditional brokers engaged in outbound</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Designed a sales playbook bespoke to commercial real estate, plus industry- and topic-specific cadences and talk tracks, as well as group and 1-1 training &amp; coaching</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Brokers adopted new tactics, strategies and channels to reach and engage with prospects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Huge increase in meetings and revenue opportunities during what’s usually a quiet time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Brought to light the need to support brokers with materials, tools and tactical advice on how to develop relationships and research clients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Brokers felt inspired to go out and make calls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sp>
        <p:nvSpPr>
          <p:cNvPr id="680" name="Google Shape;680;p74"/>
          <p:cNvSpPr txBox="1"/>
          <p:nvPr>
            <p:ph type="title"/>
          </p:nvPr>
        </p:nvSpPr>
        <p:spPr>
          <a:xfrm>
            <a:off x="582700" y="247125"/>
            <a:ext cx="48102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a:t>
            </a:r>
            <a:r>
              <a:rPr lang="en" sz="1800">
                <a:solidFill>
                  <a:schemeClr val="accent6"/>
                </a:solidFill>
              </a:rPr>
              <a:t>REAL ESTATE</a:t>
            </a:r>
            <a:endParaRPr sz="1800">
              <a:solidFill>
                <a:schemeClr val="accent5"/>
              </a:solidFill>
            </a:endParaRPr>
          </a:p>
        </p:txBody>
      </p:sp>
      <p:pic>
        <p:nvPicPr>
          <p:cNvPr id="681" name="Google Shape;681;p74"/>
          <p:cNvPicPr preferRelativeResize="0"/>
          <p:nvPr/>
        </p:nvPicPr>
        <p:blipFill>
          <a:blip r:embed="rId3">
            <a:alphaModFix/>
          </a:blip>
          <a:stretch>
            <a:fillRect/>
          </a:stretch>
        </p:blipFill>
        <p:spPr>
          <a:xfrm>
            <a:off x="658900" y="913175"/>
            <a:ext cx="1591802" cy="7113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75"/>
          <p:cNvSpPr txBox="1"/>
          <p:nvPr>
            <p:ph type="title"/>
          </p:nvPr>
        </p:nvSpPr>
        <p:spPr>
          <a:xfrm>
            <a:off x="582700" y="247125"/>
            <a:ext cx="30000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a:t>
            </a:r>
            <a:endParaRPr sz="1800">
              <a:solidFill>
                <a:schemeClr val="accent5"/>
              </a:solidFill>
            </a:endParaRPr>
          </a:p>
        </p:txBody>
      </p:sp>
      <p:graphicFrame>
        <p:nvGraphicFramePr>
          <p:cNvPr id="687" name="Google Shape;687;p75"/>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UcaaS that operated almost purely off inbound leads and had never had success generating or closing</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designed a personalised sales playbook to guide outbound efforts, and 1-1 coaching with reps and managers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Landed global retailers from outbound</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Larger deal size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Larger % of revenue from </a:t>
                      </a:r>
                      <a:r>
                        <a:rPr lang="en" sz="1200">
                          <a:solidFill>
                            <a:schemeClr val="accent6"/>
                          </a:solidFill>
                          <a:latin typeface="IBM Plex Sans"/>
                          <a:ea typeface="IBM Plex Sans"/>
                          <a:cs typeface="IBM Plex Sans"/>
                          <a:sym typeface="IBM Plex Sans"/>
                        </a:rPr>
                        <a:t>outbound</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688" name="Google Shape;688;p75"/>
          <p:cNvPicPr preferRelativeResize="0"/>
          <p:nvPr/>
        </p:nvPicPr>
        <p:blipFill>
          <a:blip r:embed="rId3">
            <a:alphaModFix/>
          </a:blip>
          <a:stretch>
            <a:fillRect/>
          </a:stretch>
        </p:blipFill>
        <p:spPr>
          <a:xfrm>
            <a:off x="2516225" y="247125"/>
            <a:ext cx="1066475" cy="134377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76"/>
          <p:cNvSpPr txBox="1"/>
          <p:nvPr>
            <p:ph type="title"/>
          </p:nvPr>
        </p:nvSpPr>
        <p:spPr>
          <a:xfrm>
            <a:off x="582700" y="247125"/>
            <a:ext cx="4941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REAL ESTATE</a:t>
            </a:r>
            <a:endParaRPr sz="1800">
              <a:solidFill>
                <a:schemeClr val="accent5"/>
              </a:solidFill>
            </a:endParaRPr>
          </a:p>
        </p:txBody>
      </p:sp>
      <p:graphicFrame>
        <p:nvGraphicFramePr>
          <p:cNvPr id="694" name="Google Shape;694;p76"/>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Wanted to improve the skills, effectiveness and satisfaction of both their junior and senior brokers in the Atlanta office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designed personalised talk tracks, messaging and cadences and a complete playbook, coupled with regular 1-1 training and coaching with reps and managers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Cresa’s revenue in the Atlanta office was up 20% to 25% in 2024</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More collaboration and teamwork came out the training than ever before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 Industrial Group is now seeing great success in portfolio business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 senior reps were very energised from the training</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695" name="Google Shape;695;p76"/>
          <p:cNvPicPr preferRelativeResize="0"/>
          <p:nvPr/>
        </p:nvPicPr>
        <p:blipFill>
          <a:blip r:embed="rId3">
            <a:alphaModFix/>
          </a:blip>
          <a:stretch>
            <a:fillRect/>
          </a:stretch>
        </p:blipFill>
        <p:spPr>
          <a:xfrm>
            <a:off x="582700" y="967323"/>
            <a:ext cx="2547174" cy="5671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graphicFrame>
        <p:nvGraphicFramePr>
          <p:cNvPr id="700" name="Google Shape;700;p77"/>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Looking to generate momentum through outbound during the typically slow summer period, and generate pipeline for their industrial brokers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Designed a sales playbook bespoke to supply chain and warehouse stakeholders plus industry- and topic-specific cadences and talk tracks, as well as group and 1-1 training &amp; coaching</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- 450+ brokers participated (approx. 50% of US Office Tenant Rep)</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Larger average deal size due to better opportunities created with high value prospects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Generated $410M revenue of pipeline</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sp>
        <p:nvSpPr>
          <p:cNvPr id="701" name="Google Shape;701;p77"/>
          <p:cNvSpPr txBox="1"/>
          <p:nvPr>
            <p:ph type="title"/>
          </p:nvPr>
        </p:nvSpPr>
        <p:spPr>
          <a:xfrm>
            <a:off x="582700" y="247125"/>
            <a:ext cx="48102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REAL ESTATE</a:t>
            </a:r>
            <a:endParaRPr sz="1800">
              <a:solidFill>
                <a:schemeClr val="accent5"/>
              </a:solidFill>
            </a:endParaRPr>
          </a:p>
        </p:txBody>
      </p:sp>
      <p:pic>
        <p:nvPicPr>
          <p:cNvPr id="702" name="Google Shape;702;p77"/>
          <p:cNvPicPr preferRelativeResize="0"/>
          <p:nvPr/>
        </p:nvPicPr>
        <p:blipFill>
          <a:blip r:embed="rId3">
            <a:alphaModFix/>
          </a:blip>
          <a:stretch>
            <a:fillRect/>
          </a:stretch>
        </p:blipFill>
        <p:spPr>
          <a:xfrm>
            <a:off x="658900" y="913175"/>
            <a:ext cx="1591802" cy="71132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78"/>
          <p:cNvSpPr txBox="1"/>
          <p:nvPr>
            <p:ph type="title"/>
          </p:nvPr>
        </p:nvSpPr>
        <p:spPr>
          <a:xfrm>
            <a:off x="582700" y="247125"/>
            <a:ext cx="30000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FINTECH</a:t>
            </a:r>
            <a:endParaRPr sz="1800">
              <a:solidFill>
                <a:schemeClr val="accent5"/>
              </a:solidFill>
            </a:endParaRPr>
          </a:p>
        </p:txBody>
      </p:sp>
      <p:pic>
        <p:nvPicPr>
          <p:cNvPr id="708" name="Google Shape;708;p78"/>
          <p:cNvPicPr preferRelativeResize="0"/>
          <p:nvPr/>
        </p:nvPicPr>
        <p:blipFill>
          <a:blip r:embed="rId3">
            <a:alphaModFix/>
          </a:blip>
          <a:stretch>
            <a:fillRect/>
          </a:stretch>
        </p:blipFill>
        <p:spPr>
          <a:xfrm>
            <a:off x="658900" y="947100"/>
            <a:ext cx="1184274" cy="587901"/>
          </a:xfrm>
          <a:prstGeom prst="rect">
            <a:avLst/>
          </a:prstGeom>
          <a:noFill/>
          <a:ln>
            <a:noFill/>
          </a:ln>
        </p:spPr>
      </p:pic>
      <p:graphicFrame>
        <p:nvGraphicFramePr>
          <p:cNvPr id="709" name="Google Shape;709;p78"/>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Young team lacking understanding of what their messaging should be or how to be consistent and repeatable in prospecting for consistent results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designed a personalised sales playbook to guide outbound efforts, and 1-1 coaching with reps and managers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- 43% increase in opportunities and 53% increase in revenue across the entire new business funnel</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- 40% increase in  revenue from Key Accounts (enterprise) team</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New business manager able to step away from the sessions and focus on other priorities</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79"/>
          <p:cNvSpPr txBox="1"/>
          <p:nvPr>
            <p:ph type="title"/>
          </p:nvPr>
        </p:nvSpPr>
        <p:spPr>
          <a:xfrm>
            <a:off x="582700" y="247125"/>
            <a:ext cx="30000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FINTECH</a:t>
            </a:r>
            <a:endParaRPr sz="1800">
              <a:solidFill>
                <a:schemeClr val="accent5"/>
              </a:solidFill>
            </a:endParaRPr>
          </a:p>
        </p:txBody>
      </p:sp>
      <p:graphicFrame>
        <p:nvGraphicFramePr>
          <p:cNvPr id="715" name="Google Shape;715;p79"/>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Inexperienced SDR team lacking in confidence. Needed some support to become a strong outbound engine for the business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and interviews with management and other stakeholders.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Designed a personalised sales playbook to guide outbound efforts, and 1-1 coaching with reps and managers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Total opportunities and average deal size both increased</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SDR team average deal size increased by 25%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Repeatable onboarding process created for new SDRs, enabling ramp to productivity within 3 months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SDR team feeling the support and investment of the business/leadership</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16" name="Google Shape;716;p79"/>
          <p:cNvPicPr preferRelativeResize="0"/>
          <p:nvPr/>
        </p:nvPicPr>
        <p:blipFill rotWithShape="1">
          <a:blip r:embed="rId3">
            <a:alphaModFix/>
          </a:blip>
          <a:srcRect b="27820" l="10901" r="9935" t="27345"/>
          <a:stretch/>
        </p:blipFill>
        <p:spPr>
          <a:xfrm>
            <a:off x="582700" y="757275"/>
            <a:ext cx="2939850" cy="83252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80"/>
          <p:cNvSpPr txBox="1"/>
          <p:nvPr>
            <p:ph type="title"/>
          </p:nvPr>
        </p:nvSpPr>
        <p:spPr>
          <a:xfrm>
            <a:off x="582700" y="247125"/>
            <a:ext cx="55317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MARKETING &amp; SALES TECH</a:t>
            </a:r>
            <a:endParaRPr sz="1800">
              <a:solidFill>
                <a:schemeClr val="accent5"/>
              </a:solidFill>
            </a:endParaRPr>
          </a:p>
        </p:txBody>
      </p:sp>
      <p:graphicFrame>
        <p:nvGraphicFramePr>
          <p:cNvPr id="722" name="Google Shape;722;p80"/>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Operated almost purely off inbound leads and had never had success with outbound</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designed a personalised sales playbook to guide outbound efforts, and 1-1 coaching with reps and managers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From 5% outbound sales to 50% of pipeline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t>
                      </a:r>
                      <a:r>
                        <a:rPr lang="en" sz="1200">
                          <a:solidFill>
                            <a:schemeClr val="accent6"/>
                          </a:solidFill>
                          <a:latin typeface="IBM Plex Sans"/>
                          <a:ea typeface="IBM Plex Sans"/>
                          <a:cs typeface="IBM Plex Sans"/>
                          <a:sym typeface="IBM Plex Sans"/>
                        </a:rPr>
                        <a:t> 6X more qualified outbound meetings booked</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a:t>
                      </a:r>
                      <a:r>
                        <a:rPr lang="en" sz="1200">
                          <a:solidFill>
                            <a:schemeClr val="accent6"/>
                          </a:solidFill>
                          <a:latin typeface="IBM Plex Sans"/>
                          <a:ea typeface="IBM Plex Sans"/>
                          <a:cs typeface="IBM Plex Sans"/>
                          <a:sym typeface="IBM Plex Sans"/>
                        </a:rPr>
                        <a:t>Saved them 10 hours per week</a:t>
                      </a:r>
                      <a:r>
                        <a:rPr lang="en" sz="1200">
                          <a:solidFill>
                            <a:schemeClr val="accent6"/>
                          </a:solidFill>
                          <a:latin typeface="IBM Plex Sans"/>
                          <a:ea typeface="IBM Plex Sans"/>
                          <a:cs typeface="IBM Plex Sans"/>
                          <a:sym typeface="IBM Plex Sans"/>
                        </a:rPr>
                        <a:t> on coaching</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- 50% of SDR team promoted during our work together</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Will Aitken, an AE, became an established sales authority on LinkedIn and TikTok</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23" name="Google Shape;723;p80"/>
          <p:cNvPicPr preferRelativeResize="0"/>
          <p:nvPr/>
        </p:nvPicPr>
        <p:blipFill rotWithShape="1">
          <a:blip r:embed="rId3">
            <a:alphaModFix/>
          </a:blip>
          <a:srcRect b="15499" l="0" r="0" t="17607"/>
          <a:stretch/>
        </p:blipFill>
        <p:spPr>
          <a:xfrm>
            <a:off x="665125" y="708825"/>
            <a:ext cx="2004225" cy="7006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81"/>
          <p:cNvSpPr txBox="1"/>
          <p:nvPr>
            <p:ph type="title"/>
          </p:nvPr>
        </p:nvSpPr>
        <p:spPr>
          <a:xfrm>
            <a:off x="582700" y="247125"/>
            <a:ext cx="43377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BIG DATA</a:t>
            </a:r>
            <a:endParaRPr sz="1800">
              <a:solidFill>
                <a:schemeClr val="accent5"/>
              </a:solidFill>
            </a:endParaRPr>
          </a:p>
        </p:txBody>
      </p:sp>
      <p:graphicFrame>
        <p:nvGraphicFramePr>
          <p:cNvPr id="729" name="Google Shape;729;p81"/>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Had struggled to create relevant, targeted outbound messaging and programs in the past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designed personalised talk tracks, messaging and cadences , and 1-1 coaching with reps and managers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From 10% outbound to a fully fledged outbound program</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Sales team hit quota for the first time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Larger average deal sizes with better opportunities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Promotions from people we trained and coached</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30" name="Google Shape;730;p81"/>
          <p:cNvPicPr preferRelativeResize="0"/>
          <p:nvPr/>
        </p:nvPicPr>
        <p:blipFill>
          <a:blip r:embed="rId3">
            <a:alphaModFix/>
          </a:blip>
          <a:stretch>
            <a:fillRect/>
          </a:stretch>
        </p:blipFill>
        <p:spPr>
          <a:xfrm>
            <a:off x="701750" y="753200"/>
            <a:ext cx="1688650" cy="65852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82"/>
          <p:cNvSpPr txBox="1"/>
          <p:nvPr>
            <p:ph type="title"/>
          </p:nvPr>
        </p:nvSpPr>
        <p:spPr>
          <a:xfrm>
            <a:off x="582700" y="247125"/>
            <a:ext cx="48627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SALES OUTSOURCER</a:t>
            </a:r>
            <a:endParaRPr sz="1800">
              <a:solidFill>
                <a:schemeClr val="accent5"/>
              </a:solidFill>
            </a:endParaRPr>
          </a:p>
        </p:txBody>
      </p:sp>
      <p:graphicFrame>
        <p:nvGraphicFramePr>
          <p:cNvPr id="736" name="Google Shape;736;p82"/>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Wanted to increase renewals. Had struggled to effectively build relevant messaging for channels like linkedin and email</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Full understanding of the accounts we worked with, designed specific messaging for each account, and 1-1 coaching with their management team</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- 1 account went from booking 1 meeting in 107 hours to 3 in 27 hours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Another account increased meetings booked by 33%, leading to a renewal</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- 3 additional accounts renewed following our work</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Saved their managers from having to micromanage every project and team</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37" name="Google Shape;737;p82"/>
          <p:cNvPicPr preferRelativeResize="0"/>
          <p:nvPr/>
        </p:nvPicPr>
        <p:blipFill>
          <a:blip r:embed="rId3">
            <a:alphaModFix/>
          </a:blip>
          <a:stretch>
            <a:fillRect/>
          </a:stretch>
        </p:blipFill>
        <p:spPr>
          <a:xfrm>
            <a:off x="677025" y="753200"/>
            <a:ext cx="1900500" cy="79820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83"/>
          <p:cNvSpPr txBox="1"/>
          <p:nvPr>
            <p:ph type="title"/>
          </p:nvPr>
        </p:nvSpPr>
        <p:spPr>
          <a:xfrm>
            <a:off x="582700" y="247125"/>
            <a:ext cx="56367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HEALTH TECH</a:t>
            </a:r>
            <a:endParaRPr sz="1800">
              <a:solidFill>
                <a:schemeClr val="accent5"/>
              </a:solidFill>
            </a:endParaRPr>
          </a:p>
        </p:txBody>
      </p:sp>
      <p:graphicFrame>
        <p:nvGraphicFramePr>
          <p:cNvPr id="743" name="Google Shape;743;p83"/>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Struggled with outbound. Needed to book more meetings and make better use of the sales technology they had adopted</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Sales playbook development and implementation of best sales practices. Building custom sales cadences and rep coaching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-48% increase in meetings booked for new opportunities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-15% increase in discovery call attendance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Increase in lead quality, rep productivity and revenue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Larry Laconi became a top performer and was promoted to SDR manager leading 10+ SDRs</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44" name="Google Shape;744;p83"/>
          <p:cNvPicPr preferRelativeResize="0"/>
          <p:nvPr/>
        </p:nvPicPr>
        <p:blipFill>
          <a:blip r:embed="rId3">
            <a:alphaModFix/>
          </a:blip>
          <a:stretch>
            <a:fillRect/>
          </a:stretch>
        </p:blipFill>
        <p:spPr>
          <a:xfrm>
            <a:off x="658900" y="923200"/>
            <a:ext cx="3000000" cy="379984"/>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84"/>
          <p:cNvSpPr txBox="1"/>
          <p:nvPr>
            <p:ph type="title"/>
          </p:nvPr>
        </p:nvSpPr>
        <p:spPr>
          <a:xfrm>
            <a:off x="582700" y="247125"/>
            <a:ext cx="51381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CYBERSECURITY</a:t>
            </a:r>
            <a:endParaRPr sz="1800">
              <a:solidFill>
                <a:schemeClr val="accent5"/>
              </a:solidFill>
            </a:endParaRPr>
          </a:p>
        </p:txBody>
      </p:sp>
      <p:graphicFrame>
        <p:nvGraphicFramePr>
          <p:cNvPr id="750" name="Google Shape;750;p84"/>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Struggling to generate meetings with security leaders. Using a spray and pray approach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Developed structured messaging for their ideal customers. Sales coaching to enable the team to have more sales conversations to generate pipeline</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-61% increase in qualified meetings booked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-2x open and click-through rates on cold email campaigns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-Solid foundation for future scalability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Bought by Intuit for $60 million</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51" name="Google Shape;751;p84"/>
          <p:cNvPicPr preferRelativeResize="0"/>
          <p:nvPr/>
        </p:nvPicPr>
        <p:blipFill rotWithShape="1">
          <a:blip r:embed="rId3">
            <a:alphaModFix/>
          </a:blip>
          <a:srcRect b="28944" l="7604" r="0" t="27997"/>
          <a:stretch/>
        </p:blipFill>
        <p:spPr>
          <a:xfrm>
            <a:off x="582700" y="781000"/>
            <a:ext cx="2795380" cy="8375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85"/>
          <p:cNvSpPr txBox="1"/>
          <p:nvPr>
            <p:ph type="title"/>
          </p:nvPr>
        </p:nvSpPr>
        <p:spPr>
          <a:xfrm>
            <a:off x="582700" y="247125"/>
            <a:ext cx="4245900" cy="738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SALES OUTSOURCER</a:t>
            </a:r>
            <a:endParaRPr sz="1800">
              <a:solidFill>
                <a:schemeClr val="accent5"/>
              </a:solidFill>
            </a:endParaRPr>
          </a:p>
          <a:p>
            <a:pPr indent="0" lvl="0" marL="0" rtl="0" algn="l">
              <a:spcBef>
                <a:spcPts val="0"/>
              </a:spcBef>
              <a:spcAft>
                <a:spcPts val="0"/>
              </a:spcAft>
              <a:buNone/>
            </a:pPr>
            <a:r>
              <a:t/>
            </a:r>
            <a:endParaRPr sz="1800">
              <a:solidFill>
                <a:schemeClr val="accent6"/>
              </a:solidFill>
            </a:endParaRPr>
          </a:p>
        </p:txBody>
      </p:sp>
      <p:graphicFrame>
        <p:nvGraphicFramePr>
          <p:cNvPr id="757" name="Google Shape;757;p85"/>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Struggling with building and developing clients go to market messaging, strategies and process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Helping Operatix’s clients get to market quicker by building cadences sequences and playbooks to enable their SDRs to efficiently generate pipeline and book more meetings</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- 75% decrease in new SDR onboarding time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Sales playbook and cadences drove two expansions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Operatix leadership team no longer has to worry about the stress and headaches of messaging for new accounts</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58" name="Google Shape;758;p85"/>
          <p:cNvPicPr preferRelativeResize="0"/>
          <p:nvPr/>
        </p:nvPicPr>
        <p:blipFill rotWithShape="1">
          <a:blip r:embed="rId3">
            <a:alphaModFix/>
          </a:blip>
          <a:srcRect b="28205" l="13502" r="0" t="25978"/>
          <a:stretch/>
        </p:blipFill>
        <p:spPr>
          <a:xfrm>
            <a:off x="582700" y="812725"/>
            <a:ext cx="2553975" cy="7113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86"/>
          <p:cNvSpPr txBox="1"/>
          <p:nvPr>
            <p:ph type="title"/>
          </p:nvPr>
        </p:nvSpPr>
        <p:spPr>
          <a:xfrm>
            <a:off x="582700" y="247125"/>
            <a:ext cx="4941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SALES ENABLEMENT</a:t>
            </a:r>
            <a:endParaRPr sz="1800">
              <a:solidFill>
                <a:schemeClr val="accent5"/>
              </a:solidFill>
            </a:endParaRPr>
          </a:p>
        </p:txBody>
      </p:sp>
      <p:graphicFrame>
        <p:nvGraphicFramePr>
          <p:cNvPr id="764" name="Google Shape;764;p86"/>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Had a group of SDRs that had never been trained to do SDR work and everyone was working in their own way</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designed personalised talk tracks, messaging and cadences and a complete playbook, and regular 1-1 training and coaching with reps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SDRs are now steadily reaching target</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There’s a lot more consistency within the team</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Their team were ‘’really happy with the coaching’’</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Their SDR Manager was able to save a lot of time that could be devoted to other priorities</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65" name="Google Shape;765;p86"/>
          <p:cNvPicPr preferRelativeResize="0"/>
          <p:nvPr/>
        </p:nvPicPr>
        <p:blipFill>
          <a:blip r:embed="rId3">
            <a:alphaModFix/>
          </a:blip>
          <a:stretch>
            <a:fillRect/>
          </a:stretch>
        </p:blipFill>
        <p:spPr>
          <a:xfrm>
            <a:off x="582700" y="843300"/>
            <a:ext cx="2464150" cy="7789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87"/>
          <p:cNvSpPr txBox="1"/>
          <p:nvPr>
            <p:ph type="title"/>
          </p:nvPr>
        </p:nvSpPr>
        <p:spPr>
          <a:xfrm>
            <a:off x="582700" y="247125"/>
            <a:ext cx="4941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FINTECH</a:t>
            </a:r>
            <a:endParaRPr sz="1800">
              <a:solidFill>
                <a:schemeClr val="accent5"/>
              </a:solidFill>
            </a:endParaRPr>
          </a:p>
        </p:txBody>
      </p:sp>
      <p:graphicFrame>
        <p:nvGraphicFramePr>
          <p:cNvPr id="771" name="Google Shape;771;p87"/>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They didn’t have a standard process to go ‘’to look for new business’’ through outbound and they wanted to improve their inbound process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designed personalised talk tracks, messaging and cadences and a complete playbook for both inbound and outbound, and regular 1-1 training and coaching with their reps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- 400% growth in outbound meetings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Converted 11% more inbound leads to pipeline which given they had hundreds of inbound leads was a huge leap</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Having </a:t>
                      </a:r>
                      <a:r>
                        <a:rPr lang="en" sz="1200">
                          <a:solidFill>
                            <a:schemeClr val="accent6"/>
                          </a:solidFill>
                          <a:latin typeface="IBM Plex Sans"/>
                          <a:ea typeface="IBM Plex Sans"/>
                          <a:cs typeface="IBM Plex Sans"/>
                          <a:sym typeface="IBM Plex Sans"/>
                        </a:rPr>
                        <a:t>Cosmic Growth</a:t>
                      </a:r>
                      <a:r>
                        <a:rPr lang="en" sz="1200">
                          <a:solidFill>
                            <a:schemeClr val="accent6"/>
                          </a:solidFill>
                          <a:latin typeface="IBM Plex Sans"/>
                          <a:ea typeface="IBM Plex Sans"/>
                          <a:cs typeface="IBM Plex Sans"/>
                          <a:sym typeface="IBM Plex Sans"/>
                        </a:rPr>
                        <a:t> come in ‘’was absolutely game changing for them’’</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They view the sales playbook as their ‘’Northstar’’ document</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72" name="Google Shape;772;p87"/>
          <p:cNvPicPr preferRelativeResize="0"/>
          <p:nvPr/>
        </p:nvPicPr>
        <p:blipFill>
          <a:blip r:embed="rId3">
            <a:alphaModFix/>
          </a:blip>
          <a:stretch>
            <a:fillRect/>
          </a:stretch>
        </p:blipFill>
        <p:spPr>
          <a:xfrm>
            <a:off x="582700" y="920600"/>
            <a:ext cx="1886625" cy="68337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776" name="Shape 776"/>
        <p:cNvGrpSpPr/>
        <p:nvPr/>
      </p:nvGrpSpPr>
      <p:grpSpPr>
        <a:xfrm>
          <a:off x="0" y="0"/>
          <a:ext cx="0" cy="0"/>
          <a:chOff x="0" y="0"/>
          <a:chExt cx="0" cy="0"/>
        </a:xfrm>
      </p:grpSpPr>
      <p:pic>
        <p:nvPicPr>
          <p:cNvPr id="777" name="Google Shape;777;p88"/>
          <p:cNvPicPr preferRelativeResize="0"/>
          <p:nvPr/>
        </p:nvPicPr>
        <p:blipFill>
          <a:blip r:embed="rId3">
            <a:alphaModFix/>
          </a:blip>
          <a:stretch>
            <a:fillRect/>
          </a:stretch>
        </p:blipFill>
        <p:spPr>
          <a:xfrm>
            <a:off x="0" y="0"/>
            <a:ext cx="9144000" cy="5143505"/>
          </a:xfrm>
          <a:prstGeom prst="rect">
            <a:avLst/>
          </a:prstGeom>
          <a:noFill/>
          <a:ln>
            <a:noFill/>
          </a:ln>
        </p:spPr>
      </p:pic>
      <p:sp>
        <p:nvSpPr>
          <p:cNvPr id="778" name="Google Shape;778;p88"/>
          <p:cNvSpPr/>
          <p:nvPr/>
        </p:nvSpPr>
        <p:spPr>
          <a:xfrm>
            <a:off x="3335800" y="4091600"/>
            <a:ext cx="4629600" cy="7734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Sans"/>
              <a:ea typeface="IBM Plex Sans"/>
              <a:cs typeface="IBM Plex Sans"/>
              <a:sym typeface="IBM Plex Sans"/>
            </a:endParaRPr>
          </a:p>
        </p:txBody>
      </p:sp>
      <p:sp>
        <p:nvSpPr>
          <p:cNvPr id="779" name="Google Shape;779;p88"/>
          <p:cNvSpPr txBox="1"/>
          <p:nvPr>
            <p:ph type="title"/>
          </p:nvPr>
        </p:nvSpPr>
        <p:spPr>
          <a:xfrm>
            <a:off x="3455651" y="4247450"/>
            <a:ext cx="4626900" cy="461700"/>
          </a:xfrm>
          <a:prstGeom prst="rect">
            <a:avLst/>
          </a:prstGeom>
        </p:spPr>
        <p:txBody>
          <a:bodyPr anchorCtr="0" anchor="ctr" bIns="91425" lIns="91425" spcFirstLastPara="1" rIns="91425" wrap="square" tIns="91425">
            <a:spAutoFit/>
          </a:bodyPr>
          <a:lstStyle/>
          <a:p>
            <a:pPr indent="0" lvl="0" marL="0" rtl="0" algn="l">
              <a:lnSpc>
                <a:spcPct val="100000"/>
              </a:lnSpc>
              <a:spcBef>
                <a:spcPts val="0"/>
              </a:spcBef>
              <a:spcAft>
                <a:spcPts val="0"/>
              </a:spcAft>
              <a:buNone/>
            </a:pPr>
            <a:r>
              <a:rPr b="1" i="1" lang="en" sz="1800">
                <a:solidFill>
                  <a:schemeClr val="lt1"/>
                </a:solidFill>
              </a:rPr>
              <a:t>There is no story without an </a:t>
            </a:r>
            <a:r>
              <a:rPr b="1" i="1" lang="en" sz="1800">
                <a:solidFill>
                  <a:schemeClr val="dk2"/>
                </a:solidFill>
              </a:rPr>
              <a:t>adversary… </a:t>
            </a:r>
            <a:endParaRPr b="1" i="1" sz="1800">
              <a:solidFill>
                <a:schemeClr val="dk2"/>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89"/>
          <p:cNvSpPr txBox="1"/>
          <p:nvPr>
            <p:ph type="title"/>
          </p:nvPr>
        </p:nvSpPr>
        <p:spPr>
          <a:xfrm>
            <a:off x="582700" y="247125"/>
            <a:ext cx="51249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COMPLIANCE/LEGAL TECH</a:t>
            </a:r>
            <a:endParaRPr sz="1800">
              <a:solidFill>
                <a:schemeClr val="accent5"/>
              </a:solidFill>
            </a:endParaRPr>
          </a:p>
        </p:txBody>
      </p:sp>
      <p:graphicFrame>
        <p:nvGraphicFramePr>
          <p:cNvPr id="785" name="Google Shape;785;p89"/>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Needed an outbound SDR team to support sales team.  Lacked robust onboarding and training program for new inexperienced reps</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Developed sales playbook, cadences, and call talk-tracks, alongside the training and coaching work to ramp new reps</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- 100+ demos booked in 1 month with a team of 10 new SDRs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Nearly 600 demos booked in just under 5 months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New SDRs trained and on the phone in under 1 week</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Helped 10 SDRs who were all under 24 understand the why of outbound and be inspired, half of whom were promoted</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86" name="Google Shape;786;p89"/>
          <p:cNvPicPr preferRelativeResize="0"/>
          <p:nvPr/>
        </p:nvPicPr>
        <p:blipFill>
          <a:blip r:embed="rId3">
            <a:alphaModFix/>
          </a:blip>
          <a:stretch>
            <a:fillRect/>
          </a:stretch>
        </p:blipFill>
        <p:spPr>
          <a:xfrm>
            <a:off x="679950" y="871475"/>
            <a:ext cx="2740300" cy="51415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90"/>
          <p:cNvSpPr txBox="1"/>
          <p:nvPr>
            <p:ph type="title"/>
          </p:nvPr>
        </p:nvSpPr>
        <p:spPr>
          <a:xfrm>
            <a:off x="582700" y="247125"/>
            <a:ext cx="4941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MANUFACTURING TECH</a:t>
            </a:r>
            <a:endParaRPr sz="1800">
              <a:solidFill>
                <a:schemeClr val="accent5"/>
              </a:solidFill>
            </a:endParaRPr>
          </a:p>
        </p:txBody>
      </p:sp>
      <p:graphicFrame>
        <p:nvGraphicFramePr>
          <p:cNvPr id="792" name="Google Shape;792;p90"/>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Were developing an SDR team for the first time. Traditionally heavily reliant on inbound</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A full sales audit, designed a personalised sales playbook to guide outbound efforts, and 1-1 coaching with reps and managers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Closed 7 figure deals thanks to opps generated</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New SDRs delivered 2X more opportunities quarter-by-quarter</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More leads qualified into opportunities than before</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Time freed up for higher priority tasks</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793" name="Google Shape;793;p90"/>
          <p:cNvPicPr preferRelativeResize="0"/>
          <p:nvPr/>
        </p:nvPicPr>
        <p:blipFill>
          <a:blip r:embed="rId3">
            <a:alphaModFix/>
          </a:blip>
          <a:stretch>
            <a:fillRect/>
          </a:stretch>
        </p:blipFill>
        <p:spPr>
          <a:xfrm>
            <a:off x="679925" y="861225"/>
            <a:ext cx="2451650" cy="60205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91"/>
          <p:cNvSpPr txBox="1"/>
          <p:nvPr>
            <p:ph type="title"/>
          </p:nvPr>
        </p:nvSpPr>
        <p:spPr>
          <a:xfrm>
            <a:off x="582700" y="247125"/>
            <a:ext cx="4941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EDUCATION TECHNOLOGY</a:t>
            </a:r>
            <a:endParaRPr sz="1800">
              <a:solidFill>
                <a:schemeClr val="accent5"/>
              </a:solidFill>
            </a:endParaRPr>
          </a:p>
        </p:txBody>
      </p:sp>
      <p:graphicFrame>
        <p:nvGraphicFramePr>
          <p:cNvPr id="799" name="Google Shape;799;p91"/>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202607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Were looking to both improve the performance of their Account Executive (AE) Team, as well as employee satisfaction and retention.</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Developed an Account Executive (AE) sales playbook, cadences, and call talk-tracks, which was followed with regular training and coaching sessions for their AEs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Their conversion rates are up year over year</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Feedback and engagement from the AEs has been exceptional</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Their sales team is having a great year</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 team all acknowledges that we’re investing in their growth, that we’re demonstrating that we’re willing and able to contribute to their skill development, to making them better.’’</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800" name="Google Shape;800;p91"/>
          <p:cNvPicPr preferRelativeResize="0"/>
          <p:nvPr/>
        </p:nvPicPr>
        <p:blipFill>
          <a:blip r:embed="rId3">
            <a:alphaModFix/>
          </a:blip>
          <a:stretch>
            <a:fillRect/>
          </a:stretch>
        </p:blipFill>
        <p:spPr>
          <a:xfrm>
            <a:off x="582700" y="906025"/>
            <a:ext cx="3431750" cy="4232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92"/>
          <p:cNvSpPr txBox="1"/>
          <p:nvPr>
            <p:ph type="title"/>
          </p:nvPr>
        </p:nvSpPr>
        <p:spPr>
          <a:xfrm>
            <a:off x="582700" y="247125"/>
            <a:ext cx="4941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CUSTOMER STORY - BLOCKCHAIN SOFTWARE</a:t>
            </a:r>
            <a:endParaRPr sz="1800">
              <a:solidFill>
                <a:schemeClr val="accent5"/>
              </a:solidFill>
            </a:endParaRPr>
          </a:p>
        </p:txBody>
      </p:sp>
      <p:graphicFrame>
        <p:nvGraphicFramePr>
          <p:cNvPr id="806" name="Google Shape;806;p92"/>
          <p:cNvGraphicFramePr/>
          <p:nvPr/>
        </p:nvGraphicFramePr>
        <p:xfrm>
          <a:off x="582700" y="1932750"/>
          <a:ext cx="3000000" cy="3000000"/>
        </p:xfrm>
        <a:graphic>
          <a:graphicData uri="http://schemas.openxmlformats.org/drawingml/2006/table">
            <a:tbl>
              <a:tblPr>
                <a:noFill/>
                <a:tableStyleId>{0B2A52B8-30C8-4F62-969F-B116A666AEB7}</a:tableStyleId>
              </a:tblPr>
              <a:tblGrid>
                <a:gridCol w="1994825"/>
                <a:gridCol w="2146250"/>
                <a:gridCol w="3837500"/>
              </a:tblGrid>
              <a:tr h="396200">
                <a:tc>
                  <a:txBody>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CHALLENGE </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SOLUTION</a:t>
                      </a:r>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a:solidFill>
                            <a:schemeClr val="lt1"/>
                          </a:solidFill>
                          <a:latin typeface="Oswald Medium"/>
                          <a:ea typeface="Oswald Medium"/>
                          <a:cs typeface="Oswald Medium"/>
                          <a:sym typeface="Oswald Medium"/>
                        </a:rPr>
                        <a:t>RESULTS</a:t>
                      </a:r>
                      <a:endParaRPr>
                        <a:solidFill>
                          <a:schemeClr val="lt1"/>
                        </a:solidFill>
                        <a:latin typeface="Oswald Medium"/>
                        <a:ea typeface="Oswald Medium"/>
                        <a:cs typeface="Oswald Medium"/>
                        <a:sym typeface="Oswald Medium"/>
                      </a:endParaRPr>
                    </a:p>
                  </a:txBody>
                  <a:tcPr marT="91425" marB="91425" marR="91425" marL="91425">
                    <a:lnL cap="flat" cmpd="sng" w="9525">
                      <a:solidFill>
                        <a:schemeClr val="accent6"/>
                      </a:solidFill>
                      <a:prstDash val="solid"/>
                      <a:round/>
                      <a:headEnd len="sm" w="sm" type="none"/>
                      <a:tailEnd len="sm" w="sm" type="none"/>
                    </a:lnL>
                    <a:lnR cap="flat" cmpd="sng" w="9525">
                      <a:solidFill>
                        <a:schemeClr val="accent6"/>
                      </a:solidFill>
                      <a:prstDash val="solid"/>
                      <a:round/>
                      <a:headEnd len="sm" w="sm" type="none"/>
                      <a:tailEnd len="sm" w="sm" type="none"/>
                    </a:lnR>
                    <a:lnT cap="flat" cmpd="sng" w="9525">
                      <a:solidFill>
                        <a:schemeClr val="accent6"/>
                      </a:solidFill>
                      <a:prstDash val="solid"/>
                      <a:round/>
                      <a:headEnd len="sm" w="sm" type="none"/>
                      <a:tailEnd len="sm" w="sm" type="none"/>
                    </a:lnT>
                    <a:lnB cap="flat" cmpd="sng" w="9525">
                      <a:solidFill>
                        <a:schemeClr val="accent6">
                          <a:alpha val="0"/>
                        </a:schemeClr>
                      </a:solidFill>
                      <a:prstDash val="solid"/>
                      <a:round/>
                      <a:headEnd len="sm" w="sm" type="none"/>
                      <a:tailEnd len="sm" w="sm" type="none"/>
                    </a:lnB>
                    <a:solidFill>
                      <a:schemeClr val="accent2"/>
                    </a:solidFill>
                  </a:tcPr>
                </a:tc>
              </a:tr>
              <a:tr h="1386825">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Were struggling to make the time to train and coach their Customer Success Team effectively</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F3F3F3"/>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Developed a Customer Success playbook, cadences, and talk-tracks, as well as ran an extensive training and coaching program for their customer success reps and manager</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E3EEF1"/>
                    </a:solidFill>
                  </a:tcPr>
                </a:tc>
                <a:tc>
                  <a:txBody>
                    <a:bodyPr/>
                    <a:lstStyle/>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Customer Success Manager closed a huge deal during the training process</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The feedback from the team was always exceptional</a:t>
                      </a:r>
                      <a:endParaRPr sz="1200">
                        <a:solidFill>
                          <a:schemeClr val="accent6"/>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200">
                          <a:solidFill>
                            <a:schemeClr val="accent6"/>
                          </a:solidFill>
                          <a:latin typeface="IBM Plex Sans"/>
                          <a:ea typeface="IBM Plex Sans"/>
                          <a:cs typeface="IBM Plex Sans"/>
                          <a:sym typeface="IBM Plex Sans"/>
                        </a:rPr>
                        <a:t>- Another junior team member is now fully confident and on target to exceed quota 3 quarters running</a:t>
                      </a:r>
                      <a:endParaRPr sz="1200">
                        <a:solidFill>
                          <a:schemeClr val="accent6"/>
                        </a:solidFill>
                        <a:latin typeface="IBM Plex Sans"/>
                        <a:ea typeface="IBM Plex Sans"/>
                        <a:cs typeface="IBM Plex Sans"/>
                        <a:sym typeface="IBM Plex Sans"/>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6">
                          <a:alpha val="0"/>
                        </a:schemeClr>
                      </a:solidFill>
                      <a:prstDash val="solid"/>
                      <a:round/>
                      <a:headEnd len="sm" w="sm" type="none"/>
                      <a:tailEnd len="sm" w="sm" type="none"/>
                    </a:lnT>
                    <a:lnB cap="flat" cmpd="sng" w="9525">
                      <a:solidFill>
                        <a:schemeClr val="accent6"/>
                      </a:solidFill>
                      <a:prstDash val="solid"/>
                      <a:round/>
                      <a:headEnd len="sm" w="sm" type="none"/>
                      <a:tailEnd len="sm" w="sm" type="none"/>
                    </a:lnB>
                    <a:solidFill>
                      <a:srgbClr val="D4E9F7"/>
                    </a:solidFill>
                  </a:tcPr>
                </a:tc>
              </a:tr>
            </a:tbl>
          </a:graphicData>
        </a:graphic>
      </p:graphicFrame>
      <p:pic>
        <p:nvPicPr>
          <p:cNvPr id="807" name="Google Shape;807;p92"/>
          <p:cNvPicPr preferRelativeResize="0"/>
          <p:nvPr/>
        </p:nvPicPr>
        <p:blipFill>
          <a:blip r:embed="rId3">
            <a:alphaModFix/>
          </a:blip>
          <a:stretch>
            <a:fillRect/>
          </a:stretch>
        </p:blipFill>
        <p:spPr>
          <a:xfrm>
            <a:off x="582700" y="861175"/>
            <a:ext cx="2284999" cy="63172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11" name="Shape 811"/>
        <p:cNvGrpSpPr/>
        <p:nvPr/>
      </p:nvGrpSpPr>
      <p:grpSpPr>
        <a:xfrm>
          <a:off x="0" y="0"/>
          <a:ext cx="0" cy="0"/>
          <a:chOff x="0" y="0"/>
          <a:chExt cx="0" cy="0"/>
        </a:xfrm>
      </p:grpSpPr>
      <p:sp>
        <p:nvSpPr>
          <p:cNvPr id="812" name="Google Shape;812;p93"/>
          <p:cNvSpPr/>
          <p:nvPr/>
        </p:nvSpPr>
        <p:spPr>
          <a:xfrm>
            <a:off x="3315450" y="1241825"/>
            <a:ext cx="2513100" cy="3341700"/>
          </a:xfrm>
          <a:prstGeom prst="roundRect">
            <a:avLst>
              <a:gd fmla="val 4819" name="adj"/>
            </a:avLst>
          </a:prstGeom>
          <a:solidFill>
            <a:schemeClr val="accent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93"/>
          <p:cNvSpPr txBox="1"/>
          <p:nvPr/>
        </p:nvSpPr>
        <p:spPr>
          <a:xfrm>
            <a:off x="3418050" y="2646550"/>
            <a:ext cx="23079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IBM Plex Sans"/>
                <a:ea typeface="IBM Plex Sans"/>
                <a:cs typeface="IBM Plex Sans"/>
                <a:sym typeface="IBM Plex Sans"/>
              </a:rPr>
              <a:t>“</a:t>
            </a:r>
            <a:r>
              <a:rPr b="1" lang="en" sz="1300">
                <a:solidFill>
                  <a:schemeClr val="lt1"/>
                </a:solidFill>
                <a:latin typeface="IBM Plex Sans"/>
                <a:ea typeface="IBM Plex Sans"/>
                <a:cs typeface="IBM Plex Sans"/>
                <a:sym typeface="IBM Plex Sans"/>
              </a:rPr>
              <a:t>Cosmic Growth</a:t>
            </a:r>
            <a:r>
              <a:rPr b="1" lang="en" sz="1300">
                <a:solidFill>
                  <a:schemeClr val="lt1"/>
                </a:solidFill>
                <a:latin typeface="IBM Plex Sans"/>
                <a:ea typeface="IBM Plex Sans"/>
                <a:cs typeface="IBM Plex Sans"/>
                <a:sym typeface="IBM Plex Sans"/>
              </a:rPr>
              <a:t> are the experts. </a:t>
            </a:r>
            <a:r>
              <a:rPr lang="en" sz="1300">
                <a:solidFill>
                  <a:schemeClr val="lt1"/>
                </a:solidFill>
                <a:latin typeface="IBM Plex Sans"/>
                <a:ea typeface="IBM Plex Sans"/>
                <a:cs typeface="IBM Plex Sans"/>
                <a:sym typeface="IBM Plex Sans"/>
              </a:rPr>
              <a:t>We wouldn’t be where we are today on our outbound journey if it wasn’t for the playbooks </a:t>
            </a:r>
            <a:r>
              <a:rPr lang="en" sz="1300">
                <a:solidFill>
                  <a:schemeClr val="lt1"/>
                </a:solidFill>
                <a:latin typeface="IBM Plex Sans"/>
                <a:ea typeface="IBM Plex Sans"/>
                <a:cs typeface="IBM Plex Sans"/>
                <a:sym typeface="IBM Plex Sans"/>
              </a:rPr>
              <a:t>Cosmic Growth</a:t>
            </a:r>
            <a:r>
              <a:rPr lang="en" sz="1300">
                <a:solidFill>
                  <a:schemeClr val="lt1"/>
                </a:solidFill>
                <a:latin typeface="IBM Plex Sans"/>
                <a:ea typeface="IBM Plex Sans"/>
                <a:cs typeface="IBM Plex Sans"/>
                <a:sym typeface="IBM Plex Sans"/>
              </a:rPr>
              <a:t> put in place for us.” </a:t>
            </a:r>
            <a:endParaRPr sz="1300">
              <a:solidFill>
                <a:schemeClr val="lt1"/>
              </a:solidFill>
              <a:latin typeface="IBM Plex Sans"/>
              <a:ea typeface="IBM Plex Sans"/>
              <a:cs typeface="IBM Plex Sans"/>
              <a:sym typeface="IBM Plex Sans"/>
            </a:endParaRPr>
          </a:p>
        </p:txBody>
      </p:sp>
      <p:sp>
        <p:nvSpPr>
          <p:cNvPr id="814" name="Google Shape;814;p93"/>
          <p:cNvSpPr txBox="1"/>
          <p:nvPr/>
        </p:nvSpPr>
        <p:spPr>
          <a:xfrm>
            <a:off x="4117175" y="1514425"/>
            <a:ext cx="1608900" cy="60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lt1"/>
                </a:solidFill>
                <a:latin typeface="IBM Plex Sans"/>
                <a:ea typeface="IBM Plex Sans"/>
                <a:cs typeface="IBM Plex Sans"/>
                <a:sym typeface="IBM Plex Sans"/>
              </a:rPr>
              <a:t>Daniel Hebert</a:t>
            </a:r>
            <a:endParaRPr b="1" sz="1500">
              <a:solidFill>
                <a:schemeClr val="lt1"/>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000">
                <a:solidFill>
                  <a:schemeClr val="lt1"/>
                </a:solidFill>
                <a:latin typeface="IBM Plex Sans"/>
                <a:ea typeface="IBM Plex Sans"/>
                <a:cs typeface="IBM Plex Sans"/>
                <a:sym typeface="IBM Plex Sans"/>
              </a:rPr>
              <a:t>VP of Sales, Proposify</a:t>
            </a:r>
            <a:endParaRPr sz="1000">
              <a:solidFill>
                <a:schemeClr val="lt1"/>
              </a:solidFill>
              <a:latin typeface="IBM Plex Sans"/>
              <a:ea typeface="IBM Plex Sans"/>
              <a:cs typeface="IBM Plex Sans"/>
              <a:sym typeface="IBM Plex Sans"/>
            </a:endParaRPr>
          </a:p>
        </p:txBody>
      </p:sp>
      <p:pic>
        <p:nvPicPr>
          <p:cNvPr id="815" name="Google Shape;815;p93"/>
          <p:cNvPicPr preferRelativeResize="0"/>
          <p:nvPr/>
        </p:nvPicPr>
        <p:blipFill>
          <a:blip r:embed="rId3">
            <a:alphaModFix/>
          </a:blip>
          <a:stretch>
            <a:fillRect/>
          </a:stretch>
        </p:blipFill>
        <p:spPr>
          <a:xfrm>
            <a:off x="6302682" y="2285998"/>
            <a:ext cx="245016" cy="217774"/>
          </a:xfrm>
          <a:prstGeom prst="rect">
            <a:avLst/>
          </a:prstGeom>
          <a:noFill/>
          <a:ln>
            <a:noFill/>
          </a:ln>
        </p:spPr>
      </p:pic>
      <p:pic>
        <p:nvPicPr>
          <p:cNvPr id="816" name="Google Shape;816;p93"/>
          <p:cNvPicPr preferRelativeResize="0"/>
          <p:nvPr/>
        </p:nvPicPr>
        <p:blipFill>
          <a:blip r:embed="rId3">
            <a:alphaModFix/>
          </a:blip>
          <a:stretch>
            <a:fillRect/>
          </a:stretch>
        </p:blipFill>
        <p:spPr>
          <a:xfrm>
            <a:off x="3517807" y="2285998"/>
            <a:ext cx="245016" cy="217774"/>
          </a:xfrm>
          <a:prstGeom prst="rect">
            <a:avLst/>
          </a:prstGeom>
          <a:noFill/>
          <a:ln>
            <a:noFill/>
          </a:ln>
        </p:spPr>
      </p:pic>
      <p:pic>
        <p:nvPicPr>
          <p:cNvPr id="817" name="Google Shape;817;p93"/>
          <p:cNvPicPr preferRelativeResize="0"/>
          <p:nvPr/>
        </p:nvPicPr>
        <p:blipFill>
          <a:blip r:embed="rId3">
            <a:alphaModFix/>
          </a:blip>
          <a:stretch>
            <a:fillRect/>
          </a:stretch>
        </p:blipFill>
        <p:spPr>
          <a:xfrm>
            <a:off x="3762823" y="2285998"/>
            <a:ext cx="245016" cy="217774"/>
          </a:xfrm>
          <a:prstGeom prst="rect">
            <a:avLst/>
          </a:prstGeom>
          <a:noFill/>
          <a:ln>
            <a:noFill/>
          </a:ln>
        </p:spPr>
      </p:pic>
      <p:pic>
        <p:nvPicPr>
          <p:cNvPr id="818" name="Google Shape;818;p93"/>
          <p:cNvPicPr preferRelativeResize="0"/>
          <p:nvPr/>
        </p:nvPicPr>
        <p:blipFill>
          <a:blip r:embed="rId3">
            <a:alphaModFix/>
          </a:blip>
          <a:stretch>
            <a:fillRect/>
          </a:stretch>
        </p:blipFill>
        <p:spPr>
          <a:xfrm>
            <a:off x="4007840" y="2285998"/>
            <a:ext cx="245016" cy="217774"/>
          </a:xfrm>
          <a:prstGeom prst="rect">
            <a:avLst/>
          </a:prstGeom>
          <a:noFill/>
          <a:ln>
            <a:noFill/>
          </a:ln>
        </p:spPr>
      </p:pic>
      <p:pic>
        <p:nvPicPr>
          <p:cNvPr id="819" name="Google Shape;819;p93"/>
          <p:cNvPicPr preferRelativeResize="0"/>
          <p:nvPr/>
        </p:nvPicPr>
        <p:blipFill>
          <a:blip r:embed="rId3">
            <a:alphaModFix/>
          </a:blip>
          <a:stretch>
            <a:fillRect/>
          </a:stretch>
        </p:blipFill>
        <p:spPr>
          <a:xfrm>
            <a:off x="4252856" y="2285998"/>
            <a:ext cx="245016" cy="217774"/>
          </a:xfrm>
          <a:prstGeom prst="rect">
            <a:avLst/>
          </a:prstGeom>
          <a:noFill/>
          <a:ln>
            <a:noFill/>
          </a:ln>
        </p:spPr>
      </p:pic>
      <p:pic>
        <p:nvPicPr>
          <p:cNvPr id="820" name="Google Shape;820;p93"/>
          <p:cNvPicPr preferRelativeResize="0"/>
          <p:nvPr/>
        </p:nvPicPr>
        <p:blipFill>
          <a:blip r:embed="rId3">
            <a:alphaModFix/>
          </a:blip>
          <a:stretch>
            <a:fillRect/>
          </a:stretch>
        </p:blipFill>
        <p:spPr>
          <a:xfrm>
            <a:off x="4497872" y="2285998"/>
            <a:ext cx="245016" cy="217774"/>
          </a:xfrm>
          <a:prstGeom prst="rect">
            <a:avLst/>
          </a:prstGeom>
          <a:noFill/>
          <a:ln>
            <a:noFill/>
          </a:ln>
        </p:spPr>
      </p:pic>
      <p:sp>
        <p:nvSpPr>
          <p:cNvPr id="821" name="Google Shape;821;p93"/>
          <p:cNvSpPr/>
          <p:nvPr/>
        </p:nvSpPr>
        <p:spPr>
          <a:xfrm>
            <a:off x="6100325" y="1241825"/>
            <a:ext cx="2513100" cy="3341700"/>
          </a:xfrm>
          <a:prstGeom prst="roundRect">
            <a:avLst>
              <a:gd fmla="val 4819" name="adj"/>
            </a:avLst>
          </a:prstGeom>
          <a:solidFill>
            <a:schemeClr val="accent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93"/>
          <p:cNvSpPr txBox="1"/>
          <p:nvPr/>
        </p:nvSpPr>
        <p:spPr>
          <a:xfrm>
            <a:off x="6202925" y="2646550"/>
            <a:ext cx="2307900" cy="17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IBM Plex Sans"/>
                <a:ea typeface="IBM Plex Sans"/>
                <a:cs typeface="IBM Plex Sans"/>
                <a:sym typeface="IBM Plex Sans"/>
              </a:rPr>
              <a:t>“Moving completely away from the idea of pitching our products and location intelligence – has been a really good </a:t>
            </a:r>
            <a:r>
              <a:rPr b="1" lang="en" sz="1300">
                <a:solidFill>
                  <a:schemeClr val="lt1"/>
                </a:solidFill>
                <a:latin typeface="IBM Plex Sans"/>
                <a:ea typeface="IBM Plex Sans"/>
                <a:cs typeface="IBM Plex Sans"/>
                <a:sym typeface="IBM Plex Sans"/>
              </a:rPr>
              <a:t>shift in mindset</a:t>
            </a:r>
            <a:r>
              <a:rPr lang="en" sz="1300">
                <a:solidFill>
                  <a:schemeClr val="lt1"/>
                </a:solidFill>
                <a:latin typeface="IBM Plex Sans"/>
                <a:ea typeface="IBM Plex Sans"/>
                <a:cs typeface="IBM Plex Sans"/>
                <a:sym typeface="IBM Plex Sans"/>
              </a:rPr>
              <a:t> for us, thanks to </a:t>
            </a:r>
            <a:r>
              <a:rPr lang="en" sz="1300">
                <a:solidFill>
                  <a:schemeClr val="lt1"/>
                </a:solidFill>
                <a:latin typeface="IBM Plex Sans"/>
                <a:ea typeface="IBM Plex Sans"/>
                <a:cs typeface="IBM Plex Sans"/>
                <a:sym typeface="IBM Plex Sans"/>
              </a:rPr>
              <a:t>Cosmic Growth</a:t>
            </a:r>
            <a:r>
              <a:rPr lang="en" sz="1300">
                <a:solidFill>
                  <a:schemeClr val="lt1"/>
                </a:solidFill>
                <a:latin typeface="IBM Plex Sans"/>
                <a:ea typeface="IBM Plex Sans"/>
                <a:cs typeface="IBM Plex Sans"/>
                <a:sym typeface="IBM Plex Sans"/>
              </a:rPr>
              <a:t>.”</a:t>
            </a:r>
            <a:endParaRPr sz="1300">
              <a:solidFill>
                <a:schemeClr val="lt1"/>
              </a:solidFill>
              <a:latin typeface="IBM Plex Sans"/>
              <a:ea typeface="IBM Plex Sans"/>
              <a:cs typeface="IBM Plex Sans"/>
              <a:sym typeface="IBM Plex Sans"/>
            </a:endParaRPr>
          </a:p>
        </p:txBody>
      </p:sp>
      <p:sp>
        <p:nvSpPr>
          <p:cNvPr id="823" name="Google Shape;823;p93"/>
          <p:cNvSpPr txBox="1"/>
          <p:nvPr/>
        </p:nvSpPr>
        <p:spPr>
          <a:xfrm>
            <a:off x="6902050" y="1532125"/>
            <a:ext cx="1860900" cy="5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lt1"/>
                </a:solidFill>
                <a:latin typeface="IBM Plex Sans"/>
                <a:ea typeface="IBM Plex Sans"/>
                <a:cs typeface="IBM Plex Sans"/>
                <a:sym typeface="IBM Plex Sans"/>
              </a:rPr>
              <a:t>Florence Broderick</a:t>
            </a:r>
            <a:endParaRPr b="1" sz="1300">
              <a:solidFill>
                <a:schemeClr val="lt1"/>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000">
                <a:solidFill>
                  <a:schemeClr val="lt1"/>
                </a:solidFill>
                <a:latin typeface="IBM Plex Sans"/>
                <a:ea typeface="IBM Plex Sans"/>
                <a:cs typeface="IBM Plex Sans"/>
                <a:sym typeface="IBM Plex Sans"/>
              </a:rPr>
              <a:t>VP Marketing, CARTO</a:t>
            </a:r>
            <a:endParaRPr sz="1000">
              <a:solidFill>
                <a:schemeClr val="lt1"/>
              </a:solidFill>
              <a:latin typeface="IBM Plex Sans"/>
              <a:ea typeface="IBM Plex Sans"/>
              <a:cs typeface="IBM Plex Sans"/>
              <a:sym typeface="IBM Plex Sans"/>
            </a:endParaRPr>
          </a:p>
        </p:txBody>
      </p:sp>
      <p:pic>
        <p:nvPicPr>
          <p:cNvPr id="824" name="Google Shape;824;p93"/>
          <p:cNvPicPr preferRelativeResize="0"/>
          <p:nvPr/>
        </p:nvPicPr>
        <p:blipFill>
          <a:blip r:embed="rId4">
            <a:alphaModFix/>
          </a:blip>
          <a:stretch>
            <a:fillRect/>
          </a:stretch>
        </p:blipFill>
        <p:spPr>
          <a:xfrm>
            <a:off x="3517800" y="1548925"/>
            <a:ext cx="594300" cy="594300"/>
          </a:xfrm>
          <a:prstGeom prst="ellipse">
            <a:avLst/>
          </a:prstGeom>
          <a:noFill/>
          <a:ln>
            <a:noFill/>
          </a:ln>
          <a:effectLst>
            <a:outerShdw rotWithShape="0" algn="bl" dir="5400000" dist="19050">
              <a:srgbClr val="000000">
                <a:alpha val="50000"/>
              </a:srgbClr>
            </a:outerShdw>
          </a:effectLst>
        </p:spPr>
      </p:pic>
      <p:pic>
        <p:nvPicPr>
          <p:cNvPr id="825" name="Google Shape;825;p93"/>
          <p:cNvPicPr preferRelativeResize="0"/>
          <p:nvPr/>
        </p:nvPicPr>
        <p:blipFill>
          <a:blip r:embed="rId3">
            <a:alphaModFix/>
          </a:blip>
          <a:stretch>
            <a:fillRect/>
          </a:stretch>
        </p:blipFill>
        <p:spPr>
          <a:xfrm>
            <a:off x="6547698" y="2285998"/>
            <a:ext cx="245016" cy="217774"/>
          </a:xfrm>
          <a:prstGeom prst="rect">
            <a:avLst/>
          </a:prstGeom>
          <a:noFill/>
          <a:ln>
            <a:noFill/>
          </a:ln>
        </p:spPr>
      </p:pic>
      <p:pic>
        <p:nvPicPr>
          <p:cNvPr id="826" name="Google Shape;826;p93"/>
          <p:cNvPicPr preferRelativeResize="0"/>
          <p:nvPr/>
        </p:nvPicPr>
        <p:blipFill>
          <a:blip r:embed="rId3">
            <a:alphaModFix/>
          </a:blip>
          <a:stretch>
            <a:fillRect/>
          </a:stretch>
        </p:blipFill>
        <p:spPr>
          <a:xfrm>
            <a:off x="6792715" y="2285998"/>
            <a:ext cx="245016" cy="217774"/>
          </a:xfrm>
          <a:prstGeom prst="rect">
            <a:avLst/>
          </a:prstGeom>
          <a:noFill/>
          <a:ln>
            <a:noFill/>
          </a:ln>
        </p:spPr>
      </p:pic>
      <p:pic>
        <p:nvPicPr>
          <p:cNvPr id="827" name="Google Shape;827;p93"/>
          <p:cNvPicPr preferRelativeResize="0"/>
          <p:nvPr/>
        </p:nvPicPr>
        <p:blipFill>
          <a:blip r:embed="rId3">
            <a:alphaModFix/>
          </a:blip>
          <a:stretch>
            <a:fillRect/>
          </a:stretch>
        </p:blipFill>
        <p:spPr>
          <a:xfrm>
            <a:off x="7037731" y="2285998"/>
            <a:ext cx="245016" cy="217774"/>
          </a:xfrm>
          <a:prstGeom prst="rect">
            <a:avLst/>
          </a:prstGeom>
          <a:noFill/>
          <a:ln>
            <a:noFill/>
          </a:ln>
        </p:spPr>
      </p:pic>
      <p:pic>
        <p:nvPicPr>
          <p:cNvPr id="828" name="Google Shape;828;p93"/>
          <p:cNvPicPr preferRelativeResize="0"/>
          <p:nvPr/>
        </p:nvPicPr>
        <p:blipFill>
          <a:blip r:embed="rId3">
            <a:alphaModFix/>
          </a:blip>
          <a:stretch>
            <a:fillRect/>
          </a:stretch>
        </p:blipFill>
        <p:spPr>
          <a:xfrm>
            <a:off x="7282747" y="2285998"/>
            <a:ext cx="245016" cy="217774"/>
          </a:xfrm>
          <a:prstGeom prst="rect">
            <a:avLst/>
          </a:prstGeom>
          <a:noFill/>
          <a:ln>
            <a:noFill/>
          </a:ln>
        </p:spPr>
      </p:pic>
      <p:sp>
        <p:nvSpPr>
          <p:cNvPr id="829" name="Google Shape;829;p93"/>
          <p:cNvSpPr txBox="1"/>
          <p:nvPr/>
        </p:nvSpPr>
        <p:spPr>
          <a:xfrm>
            <a:off x="964888" y="340000"/>
            <a:ext cx="7311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Oswald Medium"/>
                <a:ea typeface="Oswald Medium"/>
                <a:cs typeface="Oswald Medium"/>
                <a:sym typeface="Oswald Medium"/>
              </a:rPr>
              <a:t>EMPOWERING </a:t>
            </a:r>
            <a:r>
              <a:rPr lang="en" sz="3000">
                <a:solidFill>
                  <a:schemeClr val="dk2"/>
                </a:solidFill>
                <a:latin typeface="Oswald Medium"/>
                <a:ea typeface="Oswald Medium"/>
                <a:cs typeface="Oswald Medium"/>
                <a:sym typeface="Oswald Medium"/>
              </a:rPr>
              <a:t>B2B SALES TEAMS</a:t>
            </a:r>
            <a:endParaRPr sz="3000">
              <a:solidFill>
                <a:schemeClr val="dk2"/>
              </a:solidFill>
              <a:latin typeface="Oswald Medium"/>
              <a:ea typeface="Oswald Medium"/>
              <a:cs typeface="Oswald Medium"/>
              <a:sym typeface="Oswald Medium"/>
            </a:endParaRPr>
          </a:p>
        </p:txBody>
      </p:sp>
      <p:pic>
        <p:nvPicPr>
          <p:cNvPr id="830" name="Google Shape;830;p93"/>
          <p:cNvPicPr preferRelativeResize="0"/>
          <p:nvPr/>
        </p:nvPicPr>
        <p:blipFill>
          <a:blip r:embed="rId5">
            <a:alphaModFix/>
          </a:blip>
          <a:stretch>
            <a:fillRect/>
          </a:stretch>
        </p:blipFill>
        <p:spPr>
          <a:xfrm>
            <a:off x="6259863" y="1548913"/>
            <a:ext cx="594300" cy="594300"/>
          </a:xfrm>
          <a:prstGeom prst="ellipse">
            <a:avLst/>
          </a:prstGeom>
          <a:noFill/>
          <a:ln>
            <a:noFill/>
          </a:ln>
        </p:spPr>
      </p:pic>
      <p:grpSp>
        <p:nvGrpSpPr>
          <p:cNvPr id="831" name="Google Shape;831;p93"/>
          <p:cNvGrpSpPr/>
          <p:nvPr/>
        </p:nvGrpSpPr>
        <p:grpSpPr>
          <a:xfrm>
            <a:off x="530575" y="1241825"/>
            <a:ext cx="2513100" cy="3341700"/>
            <a:chOff x="530575" y="1241825"/>
            <a:chExt cx="2513100" cy="3341700"/>
          </a:xfrm>
        </p:grpSpPr>
        <p:sp>
          <p:nvSpPr>
            <p:cNvPr id="832" name="Google Shape;832;p93"/>
            <p:cNvSpPr/>
            <p:nvPr/>
          </p:nvSpPr>
          <p:spPr>
            <a:xfrm>
              <a:off x="530575" y="1241825"/>
              <a:ext cx="2513100" cy="3341700"/>
            </a:xfrm>
            <a:prstGeom prst="roundRect">
              <a:avLst>
                <a:gd fmla="val 4819" name="adj"/>
              </a:avLst>
            </a:prstGeom>
            <a:solidFill>
              <a:schemeClr val="accent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93"/>
            <p:cNvSpPr txBox="1"/>
            <p:nvPr/>
          </p:nvSpPr>
          <p:spPr>
            <a:xfrm>
              <a:off x="633175" y="2646550"/>
              <a:ext cx="2307900" cy="17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IBM Plex Sans"/>
                  <a:ea typeface="IBM Plex Sans"/>
                  <a:cs typeface="IBM Plex Sans"/>
                  <a:sym typeface="IBM Plex Sans"/>
                </a:rPr>
                <a:t>“After working with Michael and a few other people within </a:t>
              </a:r>
              <a:r>
                <a:rPr lang="en" sz="1300">
                  <a:solidFill>
                    <a:schemeClr val="lt1"/>
                  </a:solidFill>
                  <a:latin typeface="IBM Plex Sans"/>
                  <a:ea typeface="IBM Plex Sans"/>
                  <a:cs typeface="IBM Plex Sans"/>
                  <a:sym typeface="IBM Plex Sans"/>
                </a:rPr>
                <a:t>Cosmic Growth</a:t>
              </a:r>
              <a:r>
                <a:rPr lang="en" sz="1300">
                  <a:solidFill>
                    <a:schemeClr val="lt1"/>
                  </a:solidFill>
                  <a:latin typeface="IBM Plex Sans"/>
                  <a:ea typeface="IBM Plex Sans"/>
                  <a:cs typeface="IBM Plex Sans"/>
                  <a:sym typeface="IBM Plex Sans"/>
                </a:rPr>
                <a:t>, </a:t>
              </a:r>
              <a:r>
                <a:rPr b="1" lang="en" sz="1300">
                  <a:solidFill>
                    <a:schemeClr val="lt1"/>
                  </a:solidFill>
                  <a:latin typeface="IBM Plex Sans"/>
                  <a:ea typeface="IBM Plex Sans"/>
                  <a:cs typeface="IBM Plex Sans"/>
                  <a:sym typeface="IBM Plex Sans"/>
                </a:rPr>
                <a:t>we had four meetings in two days. </a:t>
              </a:r>
              <a:r>
                <a:rPr lang="en" sz="1300">
                  <a:solidFill>
                    <a:schemeClr val="lt1"/>
                  </a:solidFill>
                  <a:latin typeface="IBM Plex Sans"/>
                  <a:ea typeface="IBM Plex Sans"/>
                  <a:cs typeface="IBM Plex Sans"/>
                  <a:sym typeface="IBM Plex Sans"/>
                </a:rPr>
                <a:t>That really lowered our hours per meeting set, which is a great value to us.” </a:t>
              </a:r>
              <a:endParaRPr sz="1300">
                <a:solidFill>
                  <a:schemeClr val="lt1"/>
                </a:solidFill>
                <a:latin typeface="IBM Plex Sans"/>
                <a:ea typeface="IBM Plex Sans"/>
                <a:cs typeface="IBM Plex Sans"/>
                <a:sym typeface="IBM Plex Sans"/>
              </a:endParaRPr>
            </a:p>
          </p:txBody>
        </p:sp>
        <p:sp>
          <p:nvSpPr>
            <p:cNvPr id="834" name="Google Shape;834;p93"/>
            <p:cNvSpPr txBox="1"/>
            <p:nvPr/>
          </p:nvSpPr>
          <p:spPr>
            <a:xfrm>
              <a:off x="1332300" y="1438225"/>
              <a:ext cx="1608900" cy="7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lt1"/>
                  </a:solidFill>
                  <a:latin typeface="IBM Plex Sans"/>
                  <a:ea typeface="IBM Plex Sans"/>
                  <a:cs typeface="IBM Plex Sans"/>
                  <a:sym typeface="IBM Plex Sans"/>
                </a:rPr>
                <a:t>Lynn Wik</a:t>
              </a:r>
              <a:endParaRPr b="1" sz="1500">
                <a:solidFill>
                  <a:schemeClr val="lt1"/>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000">
                  <a:solidFill>
                    <a:schemeClr val="lt1"/>
                  </a:solidFill>
                  <a:latin typeface="IBM Plex Sans"/>
                  <a:ea typeface="IBM Plex Sans"/>
                  <a:cs typeface="IBM Plex Sans"/>
                  <a:sym typeface="IBM Plex Sans"/>
                </a:rPr>
                <a:t>VP of Service Delivery, DemandZEN</a:t>
              </a:r>
              <a:endParaRPr sz="1000">
                <a:solidFill>
                  <a:schemeClr val="lt1"/>
                </a:solidFill>
                <a:latin typeface="IBM Plex Sans"/>
                <a:ea typeface="IBM Plex Sans"/>
                <a:cs typeface="IBM Plex Sans"/>
                <a:sym typeface="IBM Plex Sans"/>
              </a:endParaRPr>
            </a:p>
          </p:txBody>
        </p:sp>
        <p:pic>
          <p:nvPicPr>
            <p:cNvPr id="835" name="Google Shape;835;p93"/>
            <p:cNvPicPr preferRelativeResize="0"/>
            <p:nvPr/>
          </p:nvPicPr>
          <p:blipFill>
            <a:blip r:embed="rId6">
              <a:alphaModFix/>
            </a:blip>
            <a:stretch>
              <a:fillRect/>
            </a:stretch>
          </p:blipFill>
          <p:spPr>
            <a:xfrm>
              <a:off x="656750" y="1514425"/>
              <a:ext cx="596400" cy="596400"/>
            </a:xfrm>
            <a:prstGeom prst="ellipse">
              <a:avLst/>
            </a:prstGeom>
            <a:noFill/>
            <a:ln>
              <a:noFill/>
            </a:ln>
            <a:effectLst>
              <a:outerShdw rotWithShape="0" algn="bl" dir="5400000" dist="19050">
                <a:srgbClr val="000000">
                  <a:alpha val="50000"/>
                </a:srgbClr>
              </a:outerShdw>
            </a:effectLst>
          </p:spPr>
        </p:pic>
        <p:pic>
          <p:nvPicPr>
            <p:cNvPr id="836" name="Google Shape;836;p93"/>
            <p:cNvPicPr preferRelativeResize="0"/>
            <p:nvPr/>
          </p:nvPicPr>
          <p:blipFill>
            <a:blip r:embed="rId3">
              <a:alphaModFix/>
            </a:blip>
            <a:stretch>
              <a:fillRect/>
            </a:stretch>
          </p:blipFill>
          <p:spPr>
            <a:xfrm>
              <a:off x="732932" y="2285998"/>
              <a:ext cx="245016" cy="217774"/>
            </a:xfrm>
            <a:prstGeom prst="rect">
              <a:avLst/>
            </a:prstGeom>
            <a:noFill/>
            <a:ln>
              <a:noFill/>
            </a:ln>
          </p:spPr>
        </p:pic>
        <p:pic>
          <p:nvPicPr>
            <p:cNvPr id="837" name="Google Shape;837;p93"/>
            <p:cNvPicPr preferRelativeResize="0"/>
            <p:nvPr/>
          </p:nvPicPr>
          <p:blipFill>
            <a:blip r:embed="rId3">
              <a:alphaModFix/>
            </a:blip>
            <a:stretch>
              <a:fillRect/>
            </a:stretch>
          </p:blipFill>
          <p:spPr>
            <a:xfrm>
              <a:off x="977948" y="2285998"/>
              <a:ext cx="245016" cy="217774"/>
            </a:xfrm>
            <a:prstGeom prst="rect">
              <a:avLst/>
            </a:prstGeom>
            <a:noFill/>
            <a:ln>
              <a:noFill/>
            </a:ln>
          </p:spPr>
        </p:pic>
        <p:pic>
          <p:nvPicPr>
            <p:cNvPr id="838" name="Google Shape;838;p93"/>
            <p:cNvPicPr preferRelativeResize="0"/>
            <p:nvPr/>
          </p:nvPicPr>
          <p:blipFill>
            <a:blip r:embed="rId3">
              <a:alphaModFix/>
            </a:blip>
            <a:stretch>
              <a:fillRect/>
            </a:stretch>
          </p:blipFill>
          <p:spPr>
            <a:xfrm>
              <a:off x="1222965" y="2285998"/>
              <a:ext cx="245016" cy="217774"/>
            </a:xfrm>
            <a:prstGeom prst="rect">
              <a:avLst/>
            </a:prstGeom>
            <a:noFill/>
            <a:ln>
              <a:noFill/>
            </a:ln>
          </p:spPr>
        </p:pic>
        <p:pic>
          <p:nvPicPr>
            <p:cNvPr id="839" name="Google Shape;839;p93"/>
            <p:cNvPicPr preferRelativeResize="0"/>
            <p:nvPr/>
          </p:nvPicPr>
          <p:blipFill>
            <a:blip r:embed="rId3">
              <a:alphaModFix/>
            </a:blip>
            <a:stretch>
              <a:fillRect/>
            </a:stretch>
          </p:blipFill>
          <p:spPr>
            <a:xfrm>
              <a:off x="1467981" y="2285998"/>
              <a:ext cx="245016" cy="217774"/>
            </a:xfrm>
            <a:prstGeom prst="rect">
              <a:avLst/>
            </a:prstGeom>
            <a:noFill/>
            <a:ln>
              <a:noFill/>
            </a:ln>
          </p:spPr>
        </p:pic>
        <p:pic>
          <p:nvPicPr>
            <p:cNvPr id="840" name="Google Shape;840;p93"/>
            <p:cNvPicPr preferRelativeResize="0"/>
            <p:nvPr/>
          </p:nvPicPr>
          <p:blipFill>
            <a:blip r:embed="rId3">
              <a:alphaModFix/>
            </a:blip>
            <a:stretch>
              <a:fillRect/>
            </a:stretch>
          </p:blipFill>
          <p:spPr>
            <a:xfrm>
              <a:off x="1712997" y="2285998"/>
              <a:ext cx="245016" cy="217774"/>
            </a:xfrm>
            <a:prstGeom prst="rect">
              <a:avLst/>
            </a:prstGeom>
            <a:noFill/>
            <a:ln>
              <a:noFill/>
            </a:ln>
          </p:spPr>
        </p:pic>
      </p:gr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4" name="Shape 844"/>
        <p:cNvGrpSpPr/>
        <p:nvPr/>
      </p:nvGrpSpPr>
      <p:grpSpPr>
        <a:xfrm>
          <a:off x="0" y="0"/>
          <a:ext cx="0" cy="0"/>
          <a:chOff x="0" y="0"/>
          <a:chExt cx="0" cy="0"/>
        </a:xfrm>
      </p:grpSpPr>
      <p:grpSp>
        <p:nvGrpSpPr>
          <p:cNvPr id="845" name="Google Shape;845;p94"/>
          <p:cNvGrpSpPr/>
          <p:nvPr/>
        </p:nvGrpSpPr>
        <p:grpSpPr>
          <a:xfrm>
            <a:off x="530575" y="1241826"/>
            <a:ext cx="2513100" cy="3469019"/>
            <a:chOff x="530575" y="1241825"/>
            <a:chExt cx="2513100" cy="3341700"/>
          </a:xfrm>
        </p:grpSpPr>
        <p:sp>
          <p:nvSpPr>
            <p:cNvPr id="846" name="Google Shape;846;p94"/>
            <p:cNvSpPr/>
            <p:nvPr/>
          </p:nvSpPr>
          <p:spPr>
            <a:xfrm>
              <a:off x="530575" y="1241825"/>
              <a:ext cx="2513100" cy="3341700"/>
            </a:xfrm>
            <a:prstGeom prst="roundRect">
              <a:avLst>
                <a:gd fmla="val 4819" name="adj"/>
              </a:avLst>
            </a:prstGeom>
            <a:solidFill>
              <a:schemeClr val="accent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94"/>
            <p:cNvSpPr txBox="1"/>
            <p:nvPr/>
          </p:nvSpPr>
          <p:spPr>
            <a:xfrm>
              <a:off x="633175" y="2646550"/>
              <a:ext cx="2307900" cy="192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IBM Plex Sans"/>
                  <a:ea typeface="IBM Plex Sans"/>
                  <a:cs typeface="IBM Plex Sans"/>
                  <a:sym typeface="IBM Plex Sans"/>
                </a:rPr>
                <a:t>“We decided to try </a:t>
              </a:r>
              <a:r>
                <a:rPr lang="en" sz="1300">
                  <a:solidFill>
                    <a:schemeClr val="lt1"/>
                  </a:solidFill>
                  <a:latin typeface="IBM Plex Sans"/>
                  <a:ea typeface="IBM Plex Sans"/>
                  <a:cs typeface="IBM Plex Sans"/>
                  <a:sym typeface="IBM Plex Sans"/>
                </a:rPr>
                <a:t>Cosmic Growth</a:t>
              </a:r>
              <a:r>
                <a:rPr lang="en" sz="1300">
                  <a:solidFill>
                    <a:schemeClr val="lt1"/>
                  </a:solidFill>
                  <a:latin typeface="IBM Plex Sans"/>
                  <a:ea typeface="IBM Plex Sans"/>
                  <a:cs typeface="IBM Plex Sans"/>
                  <a:sym typeface="IBM Plex Sans"/>
                </a:rPr>
                <a:t> as part of this program. And now reflecting back on it, it was probably </a:t>
              </a:r>
              <a:r>
                <a:rPr b="1" lang="en" sz="1300">
                  <a:solidFill>
                    <a:schemeClr val="lt1"/>
                  </a:solidFill>
                  <a:latin typeface="IBM Plex Sans"/>
                  <a:ea typeface="IBM Plex Sans"/>
                  <a:cs typeface="IBM Plex Sans"/>
                  <a:sym typeface="IBM Plex Sans"/>
                </a:rPr>
                <a:t>one of our wisest decisions</a:t>
              </a:r>
              <a:r>
                <a:rPr lang="en" sz="1300">
                  <a:solidFill>
                    <a:schemeClr val="lt1"/>
                  </a:solidFill>
                  <a:latin typeface="IBM Plex Sans"/>
                  <a:ea typeface="IBM Plex Sans"/>
                  <a:cs typeface="IBM Plex Sans"/>
                  <a:sym typeface="IBM Plex Sans"/>
                </a:rPr>
                <a:t>. The materials gave [our team] inspiration to go out and make calls.”</a:t>
              </a:r>
              <a:endParaRPr sz="1300">
                <a:solidFill>
                  <a:schemeClr val="lt1"/>
                </a:solidFill>
                <a:latin typeface="IBM Plex Sans"/>
                <a:ea typeface="IBM Plex Sans"/>
                <a:cs typeface="IBM Plex Sans"/>
                <a:sym typeface="IBM Plex Sans"/>
              </a:endParaRPr>
            </a:p>
          </p:txBody>
        </p:sp>
        <p:sp>
          <p:nvSpPr>
            <p:cNvPr id="848" name="Google Shape;848;p94"/>
            <p:cNvSpPr txBox="1"/>
            <p:nvPr/>
          </p:nvSpPr>
          <p:spPr>
            <a:xfrm>
              <a:off x="1332300" y="1438225"/>
              <a:ext cx="1608900" cy="75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lt1"/>
                  </a:solidFill>
                  <a:latin typeface="IBM Plex Sans"/>
                  <a:ea typeface="IBM Plex Sans"/>
                  <a:cs typeface="IBM Plex Sans"/>
                  <a:sym typeface="IBM Plex Sans"/>
                </a:rPr>
                <a:t>Tom Maloney</a:t>
              </a:r>
              <a:endParaRPr b="1" sz="1500">
                <a:solidFill>
                  <a:schemeClr val="lt1"/>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000">
                  <a:solidFill>
                    <a:schemeClr val="lt1"/>
                  </a:solidFill>
                  <a:latin typeface="IBM Plex Sans"/>
                  <a:ea typeface="IBM Plex Sans"/>
                  <a:cs typeface="IBM Plex Sans"/>
                  <a:sym typeface="IBM Plex Sans"/>
                </a:rPr>
                <a:t>Executive Managing Director, JLL</a:t>
              </a:r>
              <a:endParaRPr sz="1000">
                <a:solidFill>
                  <a:schemeClr val="lt1"/>
                </a:solidFill>
                <a:latin typeface="IBM Plex Sans"/>
                <a:ea typeface="IBM Plex Sans"/>
                <a:cs typeface="IBM Plex Sans"/>
                <a:sym typeface="IBM Plex Sans"/>
              </a:endParaRPr>
            </a:p>
          </p:txBody>
        </p:sp>
        <p:pic>
          <p:nvPicPr>
            <p:cNvPr id="849" name="Google Shape;849;p94"/>
            <p:cNvPicPr preferRelativeResize="0"/>
            <p:nvPr/>
          </p:nvPicPr>
          <p:blipFill>
            <a:blip r:embed="rId3">
              <a:alphaModFix/>
            </a:blip>
            <a:stretch>
              <a:fillRect/>
            </a:stretch>
          </p:blipFill>
          <p:spPr>
            <a:xfrm>
              <a:off x="732932" y="2285998"/>
              <a:ext cx="245016" cy="217774"/>
            </a:xfrm>
            <a:prstGeom prst="rect">
              <a:avLst/>
            </a:prstGeom>
            <a:noFill/>
            <a:ln>
              <a:noFill/>
            </a:ln>
          </p:spPr>
        </p:pic>
        <p:pic>
          <p:nvPicPr>
            <p:cNvPr id="850" name="Google Shape;850;p94"/>
            <p:cNvPicPr preferRelativeResize="0"/>
            <p:nvPr/>
          </p:nvPicPr>
          <p:blipFill>
            <a:blip r:embed="rId3">
              <a:alphaModFix/>
            </a:blip>
            <a:stretch>
              <a:fillRect/>
            </a:stretch>
          </p:blipFill>
          <p:spPr>
            <a:xfrm>
              <a:off x="977948" y="2285998"/>
              <a:ext cx="245016" cy="217774"/>
            </a:xfrm>
            <a:prstGeom prst="rect">
              <a:avLst/>
            </a:prstGeom>
            <a:noFill/>
            <a:ln>
              <a:noFill/>
            </a:ln>
          </p:spPr>
        </p:pic>
        <p:pic>
          <p:nvPicPr>
            <p:cNvPr id="851" name="Google Shape;851;p94"/>
            <p:cNvPicPr preferRelativeResize="0"/>
            <p:nvPr/>
          </p:nvPicPr>
          <p:blipFill>
            <a:blip r:embed="rId3">
              <a:alphaModFix/>
            </a:blip>
            <a:stretch>
              <a:fillRect/>
            </a:stretch>
          </p:blipFill>
          <p:spPr>
            <a:xfrm>
              <a:off x="1222965" y="2285998"/>
              <a:ext cx="245016" cy="217774"/>
            </a:xfrm>
            <a:prstGeom prst="rect">
              <a:avLst/>
            </a:prstGeom>
            <a:noFill/>
            <a:ln>
              <a:noFill/>
            </a:ln>
          </p:spPr>
        </p:pic>
        <p:pic>
          <p:nvPicPr>
            <p:cNvPr id="852" name="Google Shape;852;p94"/>
            <p:cNvPicPr preferRelativeResize="0"/>
            <p:nvPr/>
          </p:nvPicPr>
          <p:blipFill>
            <a:blip r:embed="rId3">
              <a:alphaModFix/>
            </a:blip>
            <a:stretch>
              <a:fillRect/>
            </a:stretch>
          </p:blipFill>
          <p:spPr>
            <a:xfrm>
              <a:off x="1467981" y="2285998"/>
              <a:ext cx="245016" cy="217774"/>
            </a:xfrm>
            <a:prstGeom prst="rect">
              <a:avLst/>
            </a:prstGeom>
            <a:noFill/>
            <a:ln>
              <a:noFill/>
            </a:ln>
          </p:spPr>
        </p:pic>
        <p:pic>
          <p:nvPicPr>
            <p:cNvPr id="853" name="Google Shape;853;p94"/>
            <p:cNvPicPr preferRelativeResize="0"/>
            <p:nvPr/>
          </p:nvPicPr>
          <p:blipFill>
            <a:blip r:embed="rId3">
              <a:alphaModFix/>
            </a:blip>
            <a:stretch>
              <a:fillRect/>
            </a:stretch>
          </p:blipFill>
          <p:spPr>
            <a:xfrm>
              <a:off x="1712997" y="2285998"/>
              <a:ext cx="245016" cy="217774"/>
            </a:xfrm>
            <a:prstGeom prst="rect">
              <a:avLst/>
            </a:prstGeom>
            <a:noFill/>
            <a:ln>
              <a:noFill/>
            </a:ln>
          </p:spPr>
        </p:pic>
      </p:grpSp>
      <p:sp>
        <p:nvSpPr>
          <p:cNvPr id="854" name="Google Shape;854;p94"/>
          <p:cNvSpPr/>
          <p:nvPr/>
        </p:nvSpPr>
        <p:spPr>
          <a:xfrm>
            <a:off x="3315450" y="1241825"/>
            <a:ext cx="2513100" cy="3468900"/>
          </a:xfrm>
          <a:prstGeom prst="roundRect">
            <a:avLst>
              <a:gd fmla="val 4819" name="adj"/>
            </a:avLst>
          </a:prstGeom>
          <a:solidFill>
            <a:schemeClr val="accent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94"/>
          <p:cNvSpPr txBox="1"/>
          <p:nvPr/>
        </p:nvSpPr>
        <p:spPr>
          <a:xfrm>
            <a:off x="3418050" y="2646550"/>
            <a:ext cx="2307900" cy="199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IBM Plex Sans"/>
                <a:ea typeface="IBM Plex Sans"/>
                <a:cs typeface="IBM Plex Sans"/>
                <a:sym typeface="IBM Plex Sans"/>
              </a:rPr>
              <a:t>“When I think about the difference in the reps over from the first session to towards the end, </a:t>
            </a:r>
            <a:r>
              <a:rPr b="1" lang="en" sz="1300">
                <a:solidFill>
                  <a:schemeClr val="lt1"/>
                </a:solidFill>
                <a:latin typeface="IBM Plex Sans"/>
                <a:ea typeface="IBM Plex Sans"/>
                <a:cs typeface="IBM Plex Sans"/>
                <a:sym typeface="IBM Plex Sans"/>
              </a:rPr>
              <a:t>it’s polar opposites</a:t>
            </a:r>
            <a:r>
              <a:rPr lang="en" sz="1300">
                <a:solidFill>
                  <a:schemeClr val="lt1"/>
                </a:solidFill>
                <a:latin typeface="IBM Plex Sans"/>
                <a:ea typeface="IBM Plex Sans"/>
                <a:cs typeface="IBM Plex Sans"/>
                <a:sym typeface="IBM Plex Sans"/>
              </a:rPr>
              <a:t>.  We generated </a:t>
            </a:r>
            <a:r>
              <a:rPr b="1" lang="en" sz="1300">
                <a:solidFill>
                  <a:schemeClr val="lt1"/>
                </a:solidFill>
                <a:latin typeface="IBM Plex Sans"/>
                <a:ea typeface="IBM Plex Sans"/>
                <a:cs typeface="IBM Plex Sans"/>
                <a:sym typeface="IBM Plex Sans"/>
              </a:rPr>
              <a:t>43% more opportunities</a:t>
            </a:r>
            <a:r>
              <a:rPr lang="en" sz="1300">
                <a:solidFill>
                  <a:schemeClr val="lt1"/>
                </a:solidFill>
                <a:latin typeface="IBM Plex Sans"/>
                <a:ea typeface="IBM Plex Sans"/>
                <a:cs typeface="IBM Plex Sans"/>
                <a:sym typeface="IBM Plex Sans"/>
              </a:rPr>
              <a:t> across the </a:t>
            </a:r>
            <a:r>
              <a:rPr b="1" lang="en" sz="1300">
                <a:solidFill>
                  <a:schemeClr val="lt1"/>
                </a:solidFill>
                <a:latin typeface="IBM Plex Sans"/>
                <a:ea typeface="IBM Plex Sans"/>
                <a:cs typeface="IBM Plex Sans"/>
                <a:sym typeface="IBM Plex Sans"/>
              </a:rPr>
              <a:t>entire new business funnel</a:t>
            </a:r>
            <a:r>
              <a:rPr lang="en" sz="1300">
                <a:solidFill>
                  <a:schemeClr val="lt1"/>
                </a:solidFill>
                <a:latin typeface="IBM Plex Sans"/>
                <a:ea typeface="IBM Plex Sans"/>
                <a:cs typeface="IBM Plex Sans"/>
                <a:sym typeface="IBM Plex Sans"/>
              </a:rPr>
              <a:t>” </a:t>
            </a:r>
            <a:endParaRPr sz="1300">
              <a:solidFill>
                <a:schemeClr val="lt1"/>
              </a:solidFill>
              <a:latin typeface="IBM Plex Sans"/>
              <a:ea typeface="IBM Plex Sans"/>
              <a:cs typeface="IBM Plex Sans"/>
              <a:sym typeface="IBM Plex Sans"/>
            </a:endParaRPr>
          </a:p>
        </p:txBody>
      </p:sp>
      <p:sp>
        <p:nvSpPr>
          <p:cNvPr id="856" name="Google Shape;856;p94"/>
          <p:cNvSpPr txBox="1"/>
          <p:nvPr/>
        </p:nvSpPr>
        <p:spPr>
          <a:xfrm>
            <a:off x="4117175" y="1514425"/>
            <a:ext cx="1608900" cy="7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lt1"/>
                </a:solidFill>
                <a:latin typeface="IBM Plex Sans"/>
                <a:ea typeface="IBM Plex Sans"/>
                <a:cs typeface="IBM Plex Sans"/>
                <a:sym typeface="IBM Plex Sans"/>
              </a:rPr>
              <a:t>John McCann</a:t>
            </a:r>
            <a:endParaRPr b="1" sz="1500">
              <a:solidFill>
                <a:schemeClr val="lt1"/>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000">
                <a:solidFill>
                  <a:schemeClr val="lt1"/>
                </a:solidFill>
                <a:latin typeface="IBM Plex Sans"/>
                <a:ea typeface="IBM Plex Sans"/>
                <a:cs typeface="IBM Plex Sans"/>
                <a:sym typeface="IBM Plex Sans"/>
              </a:rPr>
              <a:t>Head of Practice New Business, Dext</a:t>
            </a:r>
            <a:endParaRPr sz="1000">
              <a:solidFill>
                <a:schemeClr val="lt1"/>
              </a:solidFill>
              <a:latin typeface="IBM Plex Sans"/>
              <a:ea typeface="IBM Plex Sans"/>
              <a:cs typeface="IBM Plex Sans"/>
              <a:sym typeface="IBM Plex Sans"/>
            </a:endParaRPr>
          </a:p>
        </p:txBody>
      </p:sp>
      <p:pic>
        <p:nvPicPr>
          <p:cNvPr id="857" name="Google Shape;857;p94"/>
          <p:cNvPicPr preferRelativeResize="0"/>
          <p:nvPr/>
        </p:nvPicPr>
        <p:blipFill>
          <a:blip r:embed="rId3">
            <a:alphaModFix/>
          </a:blip>
          <a:stretch>
            <a:fillRect/>
          </a:stretch>
        </p:blipFill>
        <p:spPr>
          <a:xfrm>
            <a:off x="3517807" y="2285998"/>
            <a:ext cx="245016" cy="217774"/>
          </a:xfrm>
          <a:prstGeom prst="rect">
            <a:avLst/>
          </a:prstGeom>
          <a:noFill/>
          <a:ln>
            <a:noFill/>
          </a:ln>
        </p:spPr>
      </p:pic>
      <p:pic>
        <p:nvPicPr>
          <p:cNvPr id="858" name="Google Shape;858;p94"/>
          <p:cNvPicPr preferRelativeResize="0"/>
          <p:nvPr/>
        </p:nvPicPr>
        <p:blipFill>
          <a:blip r:embed="rId3">
            <a:alphaModFix/>
          </a:blip>
          <a:stretch>
            <a:fillRect/>
          </a:stretch>
        </p:blipFill>
        <p:spPr>
          <a:xfrm>
            <a:off x="3762823" y="2285998"/>
            <a:ext cx="245016" cy="217774"/>
          </a:xfrm>
          <a:prstGeom prst="rect">
            <a:avLst/>
          </a:prstGeom>
          <a:noFill/>
          <a:ln>
            <a:noFill/>
          </a:ln>
        </p:spPr>
      </p:pic>
      <p:pic>
        <p:nvPicPr>
          <p:cNvPr id="859" name="Google Shape;859;p94"/>
          <p:cNvPicPr preferRelativeResize="0"/>
          <p:nvPr/>
        </p:nvPicPr>
        <p:blipFill>
          <a:blip r:embed="rId3">
            <a:alphaModFix/>
          </a:blip>
          <a:stretch>
            <a:fillRect/>
          </a:stretch>
        </p:blipFill>
        <p:spPr>
          <a:xfrm>
            <a:off x="4007840" y="2285998"/>
            <a:ext cx="245016" cy="217774"/>
          </a:xfrm>
          <a:prstGeom prst="rect">
            <a:avLst/>
          </a:prstGeom>
          <a:noFill/>
          <a:ln>
            <a:noFill/>
          </a:ln>
        </p:spPr>
      </p:pic>
      <p:pic>
        <p:nvPicPr>
          <p:cNvPr id="860" name="Google Shape;860;p94"/>
          <p:cNvPicPr preferRelativeResize="0"/>
          <p:nvPr/>
        </p:nvPicPr>
        <p:blipFill>
          <a:blip r:embed="rId3">
            <a:alphaModFix/>
          </a:blip>
          <a:stretch>
            <a:fillRect/>
          </a:stretch>
        </p:blipFill>
        <p:spPr>
          <a:xfrm>
            <a:off x="4252856" y="2285998"/>
            <a:ext cx="245016" cy="217774"/>
          </a:xfrm>
          <a:prstGeom prst="rect">
            <a:avLst/>
          </a:prstGeom>
          <a:noFill/>
          <a:ln>
            <a:noFill/>
          </a:ln>
        </p:spPr>
      </p:pic>
      <p:pic>
        <p:nvPicPr>
          <p:cNvPr id="861" name="Google Shape;861;p94"/>
          <p:cNvPicPr preferRelativeResize="0"/>
          <p:nvPr/>
        </p:nvPicPr>
        <p:blipFill>
          <a:blip r:embed="rId3">
            <a:alphaModFix/>
          </a:blip>
          <a:stretch>
            <a:fillRect/>
          </a:stretch>
        </p:blipFill>
        <p:spPr>
          <a:xfrm>
            <a:off x="4497872" y="2285998"/>
            <a:ext cx="245016" cy="217774"/>
          </a:xfrm>
          <a:prstGeom prst="rect">
            <a:avLst/>
          </a:prstGeom>
          <a:noFill/>
          <a:ln>
            <a:noFill/>
          </a:ln>
        </p:spPr>
      </p:pic>
      <p:sp>
        <p:nvSpPr>
          <p:cNvPr id="862" name="Google Shape;862;p94"/>
          <p:cNvSpPr/>
          <p:nvPr/>
        </p:nvSpPr>
        <p:spPr>
          <a:xfrm>
            <a:off x="6100325" y="1241825"/>
            <a:ext cx="2513100" cy="3468900"/>
          </a:xfrm>
          <a:prstGeom prst="roundRect">
            <a:avLst>
              <a:gd fmla="val 4819" name="adj"/>
            </a:avLst>
          </a:prstGeom>
          <a:solidFill>
            <a:schemeClr val="accent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94"/>
          <p:cNvSpPr txBox="1"/>
          <p:nvPr/>
        </p:nvSpPr>
        <p:spPr>
          <a:xfrm>
            <a:off x="6202925" y="2646550"/>
            <a:ext cx="23079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IBM Plex Sans"/>
                <a:ea typeface="IBM Plex Sans"/>
                <a:cs typeface="IBM Plex Sans"/>
                <a:sym typeface="IBM Plex Sans"/>
              </a:rPr>
              <a:t>“</a:t>
            </a:r>
            <a:r>
              <a:rPr lang="en" sz="1300">
                <a:solidFill>
                  <a:schemeClr val="lt1"/>
                </a:solidFill>
                <a:latin typeface="IBM Plex Sans"/>
                <a:ea typeface="IBM Plex Sans"/>
                <a:cs typeface="IBM Plex Sans"/>
                <a:sym typeface="IBM Plex Sans"/>
              </a:rPr>
              <a:t>Cosmic Growth</a:t>
            </a:r>
            <a:r>
              <a:rPr lang="en" sz="1300">
                <a:solidFill>
                  <a:schemeClr val="lt1"/>
                </a:solidFill>
                <a:latin typeface="IBM Plex Sans"/>
                <a:ea typeface="IBM Plex Sans"/>
                <a:cs typeface="IBM Plex Sans"/>
                <a:sym typeface="IBM Plex Sans"/>
              </a:rPr>
              <a:t> are going to help you in immeasurable ways by making your results better and your life easier.</a:t>
            </a:r>
            <a:r>
              <a:rPr b="1" lang="en" sz="1300">
                <a:solidFill>
                  <a:schemeClr val="lt1"/>
                </a:solidFill>
                <a:latin typeface="IBM Plex Sans"/>
                <a:ea typeface="IBM Plex Sans"/>
                <a:cs typeface="IBM Plex Sans"/>
                <a:sym typeface="IBM Plex Sans"/>
              </a:rPr>
              <a:t> I couldn’t be more pleased.</a:t>
            </a:r>
            <a:r>
              <a:rPr lang="en" sz="1300">
                <a:solidFill>
                  <a:schemeClr val="lt1"/>
                </a:solidFill>
                <a:latin typeface="IBM Plex Sans"/>
                <a:ea typeface="IBM Plex Sans"/>
                <a:cs typeface="IBM Plex Sans"/>
                <a:sym typeface="IBM Plex Sans"/>
              </a:rPr>
              <a:t>”</a:t>
            </a:r>
            <a:endParaRPr sz="1300">
              <a:solidFill>
                <a:schemeClr val="lt1"/>
              </a:solidFill>
              <a:latin typeface="IBM Plex Sans"/>
              <a:ea typeface="IBM Plex Sans"/>
              <a:cs typeface="IBM Plex Sans"/>
              <a:sym typeface="IBM Plex Sans"/>
            </a:endParaRPr>
          </a:p>
        </p:txBody>
      </p:sp>
      <p:sp>
        <p:nvSpPr>
          <p:cNvPr id="864" name="Google Shape;864;p94"/>
          <p:cNvSpPr txBox="1"/>
          <p:nvPr/>
        </p:nvSpPr>
        <p:spPr>
          <a:xfrm>
            <a:off x="6902050" y="1532125"/>
            <a:ext cx="1860900" cy="5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lt1"/>
                </a:solidFill>
                <a:latin typeface="IBM Plex Sans"/>
                <a:ea typeface="IBM Plex Sans"/>
                <a:cs typeface="IBM Plex Sans"/>
                <a:sym typeface="IBM Plex Sans"/>
              </a:rPr>
              <a:t>Mike Sheridan</a:t>
            </a:r>
            <a:endParaRPr b="1" sz="1300">
              <a:solidFill>
                <a:schemeClr val="lt1"/>
              </a:solidFill>
              <a:latin typeface="IBM Plex Sans"/>
              <a:ea typeface="IBM Plex Sans"/>
              <a:cs typeface="IBM Plex Sans"/>
              <a:sym typeface="IBM Plex Sans"/>
            </a:endParaRPr>
          </a:p>
          <a:p>
            <a:pPr indent="0" lvl="0" marL="0" rtl="0" algn="l">
              <a:lnSpc>
                <a:spcPct val="115000"/>
              </a:lnSpc>
              <a:spcBef>
                <a:spcPts val="0"/>
              </a:spcBef>
              <a:spcAft>
                <a:spcPts val="0"/>
              </a:spcAft>
              <a:buNone/>
            </a:pPr>
            <a:r>
              <a:rPr lang="en" sz="1000">
                <a:solidFill>
                  <a:schemeClr val="lt1"/>
                </a:solidFill>
                <a:latin typeface="IBM Plex Sans"/>
                <a:ea typeface="IBM Plex Sans"/>
                <a:cs typeface="IBM Plex Sans"/>
                <a:sym typeface="IBM Plex Sans"/>
              </a:rPr>
              <a:t>CRO</a:t>
            </a:r>
            <a:r>
              <a:rPr lang="en" sz="1000">
                <a:solidFill>
                  <a:schemeClr val="lt1"/>
                </a:solidFill>
                <a:latin typeface="IBM Plex Sans"/>
                <a:ea typeface="IBM Plex Sans"/>
                <a:cs typeface="IBM Plex Sans"/>
                <a:sym typeface="IBM Plex Sans"/>
              </a:rPr>
              <a:t>, </a:t>
            </a:r>
            <a:r>
              <a:rPr lang="en" sz="1000">
                <a:solidFill>
                  <a:schemeClr val="lt1"/>
                </a:solidFill>
                <a:latin typeface="IBM Plex Sans"/>
                <a:ea typeface="IBM Plex Sans"/>
                <a:cs typeface="IBM Plex Sans"/>
                <a:sym typeface="IBM Plex Sans"/>
              </a:rPr>
              <a:t>Inbox Health</a:t>
            </a:r>
            <a:endParaRPr sz="1000">
              <a:solidFill>
                <a:schemeClr val="lt1"/>
              </a:solidFill>
              <a:latin typeface="IBM Plex Sans"/>
              <a:ea typeface="IBM Plex Sans"/>
              <a:cs typeface="IBM Plex Sans"/>
              <a:sym typeface="IBM Plex Sans"/>
            </a:endParaRPr>
          </a:p>
        </p:txBody>
      </p:sp>
      <p:pic>
        <p:nvPicPr>
          <p:cNvPr id="865" name="Google Shape;865;p94"/>
          <p:cNvPicPr preferRelativeResize="0"/>
          <p:nvPr/>
        </p:nvPicPr>
        <p:blipFill>
          <a:blip r:embed="rId3">
            <a:alphaModFix/>
          </a:blip>
          <a:stretch>
            <a:fillRect/>
          </a:stretch>
        </p:blipFill>
        <p:spPr>
          <a:xfrm>
            <a:off x="6302682" y="2285998"/>
            <a:ext cx="245016" cy="217774"/>
          </a:xfrm>
          <a:prstGeom prst="rect">
            <a:avLst/>
          </a:prstGeom>
          <a:noFill/>
          <a:ln>
            <a:noFill/>
          </a:ln>
        </p:spPr>
      </p:pic>
      <p:pic>
        <p:nvPicPr>
          <p:cNvPr id="866" name="Google Shape;866;p94"/>
          <p:cNvPicPr preferRelativeResize="0"/>
          <p:nvPr/>
        </p:nvPicPr>
        <p:blipFill>
          <a:blip r:embed="rId3">
            <a:alphaModFix/>
          </a:blip>
          <a:stretch>
            <a:fillRect/>
          </a:stretch>
        </p:blipFill>
        <p:spPr>
          <a:xfrm>
            <a:off x="6547698" y="2285998"/>
            <a:ext cx="245016" cy="217774"/>
          </a:xfrm>
          <a:prstGeom prst="rect">
            <a:avLst/>
          </a:prstGeom>
          <a:noFill/>
          <a:ln>
            <a:noFill/>
          </a:ln>
        </p:spPr>
      </p:pic>
      <p:pic>
        <p:nvPicPr>
          <p:cNvPr id="867" name="Google Shape;867;p94"/>
          <p:cNvPicPr preferRelativeResize="0"/>
          <p:nvPr/>
        </p:nvPicPr>
        <p:blipFill>
          <a:blip r:embed="rId3">
            <a:alphaModFix/>
          </a:blip>
          <a:stretch>
            <a:fillRect/>
          </a:stretch>
        </p:blipFill>
        <p:spPr>
          <a:xfrm>
            <a:off x="6792715" y="2285998"/>
            <a:ext cx="245016" cy="217774"/>
          </a:xfrm>
          <a:prstGeom prst="rect">
            <a:avLst/>
          </a:prstGeom>
          <a:noFill/>
          <a:ln>
            <a:noFill/>
          </a:ln>
        </p:spPr>
      </p:pic>
      <p:pic>
        <p:nvPicPr>
          <p:cNvPr id="868" name="Google Shape;868;p94"/>
          <p:cNvPicPr preferRelativeResize="0"/>
          <p:nvPr/>
        </p:nvPicPr>
        <p:blipFill>
          <a:blip r:embed="rId3">
            <a:alphaModFix/>
          </a:blip>
          <a:stretch>
            <a:fillRect/>
          </a:stretch>
        </p:blipFill>
        <p:spPr>
          <a:xfrm>
            <a:off x="7037731" y="2285998"/>
            <a:ext cx="245016" cy="217774"/>
          </a:xfrm>
          <a:prstGeom prst="rect">
            <a:avLst/>
          </a:prstGeom>
          <a:noFill/>
          <a:ln>
            <a:noFill/>
          </a:ln>
        </p:spPr>
      </p:pic>
      <p:pic>
        <p:nvPicPr>
          <p:cNvPr id="869" name="Google Shape;869;p94"/>
          <p:cNvPicPr preferRelativeResize="0"/>
          <p:nvPr/>
        </p:nvPicPr>
        <p:blipFill>
          <a:blip r:embed="rId3">
            <a:alphaModFix/>
          </a:blip>
          <a:stretch>
            <a:fillRect/>
          </a:stretch>
        </p:blipFill>
        <p:spPr>
          <a:xfrm>
            <a:off x="7282747" y="2285998"/>
            <a:ext cx="245016" cy="217774"/>
          </a:xfrm>
          <a:prstGeom prst="rect">
            <a:avLst/>
          </a:prstGeom>
          <a:noFill/>
          <a:ln>
            <a:noFill/>
          </a:ln>
        </p:spPr>
      </p:pic>
      <p:sp>
        <p:nvSpPr>
          <p:cNvPr id="870" name="Google Shape;870;p94"/>
          <p:cNvSpPr txBox="1"/>
          <p:nvPr/>
        </p:nvSpPr>
        <p:spPr>
          <a:xfrm>
            <a:off x="964888" y="340000"/>
            <a:ext cx="7311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Oswald Medium"/>
                <a:ea typeface="Oswald Medium"/>
                <a:cs typeface="Oswald Medium"/>
                <a:sym typeface="Oswald Medium"/>
              </a:rPr>
              <a:t>EMPOWERING </a:t>
            </a:r>
            <a:r>
              <a:rPr lang="en" sz="3000">
                <a:solidFill>
                  <a:schemeClr val="dk2"/>
                </a:solidFill>
                <a:latin typeface="Oswald Medium"/>
                <a:ea typeface="Oswald Medium"/>
                <a:cs typeface="Oswald Medium"/>
                <a:sym typeface="Oswald Medium"/>
              </a:rPr>
              <a:t>B2B SALES TEAMS</a:t>
            </a:r>
            <a:endParaRPr sz="3000">
              <a:solidFill>
                <a:schemeClr val="dk2"/>
              </a:solidFill>
              <a:latin typeface="Oswald Medium"/>
              <a:ea typeface="Oswald Medium"/>
              <a:cs typeface="Oswald Medium"/>
              <a:sym typeface="Oswald Medium"/>
            </a:endParaRPr>
          </a:p>
        </p:txBody>
      </p:sp>
      <p:pic>
        <p:nvPicPr>
          <p:cNvPr id="871" name="Google Shape;871;p94"/>
          <p:cNvPicPr preferRelativeResize="0"/>
          <p:nvPr/>
        </p:nvPicPr>
        <p:blipFill>
          <a:blip r:embed="rId4">
            <a:alphaModFix/>
          </a:blip>
          <a:stretch>
            <a:fillRect/>
          </a:stretch>
        </p:blipFill>
        <p:spPr>
          <a:xfrm>
            <a:off x="576200" y="1366125"/>
            <a:ext cx="749275" cy="749275"/>
          </a:xfrm>
          <a:prstGeom prst="rect">
            <a:avLst/>
          </a:prstGeom>
          <a:noFill/>
          <a:ln>
            <a:noFill/>
          </a:ln>
        </p:spPr>
      </p:pic>
      <p:pic>
        <p:nvPicPr>
          <p:cNvPr id="872" name="Google Shape;872;p94"/>
          <p:cNvPicPr preferRelativeResize="0"/>
          <p:nvPr/>
        </p:nvPicPr>
        <p:blipFill>
          <a:blip r:embed="rId5">
            <a:alphaModFix/>
          </a:blip>
          <a:stretch>
            <a:fillRect/>
          </a:stretch>
        </p:blipFill>
        <p:spPr>
          <a:xfrm>
            <a:off x="3472710" y="1519372"/>
            <a:ext cx="594300" cy="594300"/>
          </a:xfrm>
          <a:prstGeom prst="rect">
            <a:avLst/>
          </a:prstGeom>
          <a:noFill/>
          <a:ln>
            <a:noFill/>
          </a:ln>
        </p:spPr>
      </p:pic>
      <p:pic>
        <p:nvPicPr>
          <p:cNvPr id="873" name="Google Shape;873;p94"/>
          <p:cNvPicPr preferRelativeResize="0"/>
          <p:nvPr/>
        </p:nvPicPr>
        <p:blipFill>
          <a:blip r:embed="rId6">
            <a:alphaModFix/>
          </a:blip>
          <a:stretch>
            <a:fillRect/>
          </a:stretch>
        </p:blipFill>
        <p:spPr>
          <a:xfrm flipH="1">
            <a:off x="6214225" y="1472266"/>
            <a:ext cx="594300" cy="592809"/>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77" name="Shape 877"/>
        <p:cNvGrpSpPr/>
        <p:nvPr/>
      </p:nvGrpSpPr>
      <p:grpSpPr>
        <a:xfrm>
          <a:off x="0" y="0"/>
          <a:ext cx="0" cy="0"/>
          <a:chOff x="0" y="0"/>
          <a:chExt cx="0" cy="0"/>
        </a:xfrm>
      </p:grpSpPr>
      <p:sp>
        <p:nvSpPr>
          <p:cNvPr id="878" name="Google Shape;878;p95"/>
          <p:cNvSpPr/>
          <p:nvPr/>
        </p:nvSpPr>
        <p:spPr>
          <a:xfrm>
            <a:off x="3095100" y="2895050"/>
            <a:ext cx="2953800" cy="381600"/>
          </a:xfrm>
          <a:prstGeom prst="roundRect">
            <a:avLst>
              <a:gd fmla="val 50000" name="adj"/>
            </a:avLst>
          </a:prstGeom>
          <a:gradFill>
            <a:gsLst>
              <a:gs pos="0">
                <a:schemeClr val="dk2"/>
              </a:gs>
              <a:gs pos="100000">
                <a:schemeClr val="accent2"/>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chemeClr val="lt1"/>
                </a:solidFill>
                <a:latin typeface="IBM Plex Sans Medium"/>
                <a:ea typeface="IBM Plex Sans Medium"/>
                <a:cs typeface="IBM Plex Sans Medium"/>
                <a:sym typeface="IBM Plex Sans Medium"/>
              </a:rPr>
              <a:t>w</a:t>
            </a:r>
            <a:r>
              <a:rPr lang="en" sz="1500">
                <a:solidFill>
                  <a:schemeClr val="lt1"/>
                </a:solidFill>
                <a:latin typeface="IBM Plex Sans Medium"/>
                <a:ea typeface="IBM Plex Sans Medium"/>
                <a:cs typeface="IBM Plex Sans Medium"/>
                <a:sym typeface="IBM Plex Sans Medium"/>
              </a:rPr>
              <a:t>ww.CosmicGrowth.com</a:t>
            </a:r>
            <a:endParaRPr sz="1500">
              <a:solidFill>
                <a:schemeClr val="lt1"/>
              </a:solidFill>
              <a:latin typeface="IBM Plex Sans Medium"/>
              <a:ea typeface="IBM Plex Sans Medium"/>
              <a:cs typeface="IBM Plex Sans Medium"/>
              <a:sym typeface="IBM Plex Sans Medium"/>
            </a:endParaRPr>
          </a:p>
        </p:txBody>
      </p:sp>
      <p:pic>
        <p:nvPicPr>
          <p:cNvPr id="879" name="Google Shape;879;p95" title="cosmic growth - white.png"/>
          <p:cNvPicPr preferRelativeResize="0"/>
          <p:nvPr/>
        </p:nvPicPr>
        <p:blipFill>
          <a:blip r:embed="rId3">
            <a:alphaModFix/>
          </a:blip>
          <a:stretch>
            <a:fillRect/>
          </a:stretch>
        </p:blipFill>
        <p:spPr>
          <a:xfrm>
            <a:off x="1861138" y="1648704"/>
            <a:ext cx="5421725" cy="752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G Playbook Theme">
  <a:themeElements>
    <a:clrScheme name="Simple Light">
      <a:dk1>
        <a:srgbClr val="102331"/>
      </a:dk1>
      <a:lt1>
        <a:srgbClr val="FFFFFF"/>
      </a:lt1>
      <a:dk2>
        <a:srgbClr val="24E1F0"/>
      </a:dk2>
      <a:lt2>
        <a:srgbClr val="EEEEEE"/>
      </a:lt2>
      <a:accent1>
        <a:srgbClr val="6CDBE4"/>
      </a:accent1>
      <a:accent2>
        <a:srgbClr val="2F54C0"/>
      </a:accent2>
      <a:accent3>
        <a:srgbClr val="1A2A3E"/>
      </a:accent3>
      <a:accent4>
        <a:srgbClr val="C2D4E3"/>
      </a:accent4>
      <a:accent5>
        <a:srgbClr val="00A5A7"/>
      </a:accent5>
      <a:accent6>
        <a:srgbClr val="454E58"/>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